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3"/>
    <p:sldId id="276" r:id="rId4"/>
    <p:sldId id="925" r:id="rId5"/>
    <p:sldId id="965" r:id="rId6"/>
    <p:sldId id="966" r:id="rId7"/>
    <p:sldId id="969" r:id="rId8"/>
    <p:sldId id="970" r:id="rId9"/>
    <p:sldId id="971" r:id="rId10"/>
    <p:sldId id="972" r:id="rId11"/>
    <p:sldId id="973" r:id="rId12"/>
    <p:sldId id="974" r:id="rId13"/>
    <p:sldId id="975" r:id="rId14"/>
    <p:sldId id="976" r:id="rId15"/>
    <p:sldId id="977" r:id="rId16"/>
    <p:sldId id="978" r:id="rId17"/>
    <p:sldId id="968" r:id="rId18"/>
    <p:sldId id="979" r:id="rId19"/>
    <p:sldId id="980" r:id="rId20"/>
    <p:sldId id="981" r:id="rId21"/>
    <p:sldId id="982" r:id="rId22"/>
    <p:sldId id="983" r:id="rId23"/>
    <p:sldId id="985" r:id="rId24"/>
    <p:sldId id="984" r:id="rId25"/>
    <p:sldId id="986" r:id="rId26"/>
    <p:sldId id="987" r:id="rId27"/>
    <p:sldId id="1028" r:id="rId28"/>
    <p:sldId id="1029" r:id="rId29"/>
    <p:sldId id="1030" r:id="rId30"/>
    <p:sldId id="1031" r:id="rId31"/>
    <p:sldId id="1033" r:id="rId32"/>
    <p:sldId id="1034" r:id="rId33"/>
    <p:sldId id="1035" r:id="rId34"/>
    <p:sldId id="1036" r:id="rId35"/>
    <p:sldId id="1037" r:id="rId36"/>
    <p:sldId id="1038" r:id="rId37"/>
    <p:sldId id="1039" r:id="rId38"/>
    <p:sldId id="1040" r:id="rId39"/>
    <p:sldId id="1041" r:id="rId40"/>
    <p:sldId id="1042" r:id="rId41"/>
    <p:sldId id="1043" r:id="rId42"/>
    <p:sldId id="1044" r:id="rId43"/>
    <p:sldId id="1045" r:id="rId44"/>
    <p:sldId id="1046" r:id="rId45"/>
    <p:sldId id="1047" r:id="rId46"/>
    <p:sldId id="1048" r:id="rId47"/>
    <p:sldId id="1049" r:id="rId48"/>
    <p:sldId id="1050" r:id="rId49"/>
    <p:sldId id="1051" r:id="rId50"/>
    <p:sldId id="1052" r:id="rId51"/>
    <p:sldId id="1053" r:id="rId52"/>
    <p:sldId id="1054" r:id="rId53"/>
    <p:sldId id="1055" r:id="rId54"/>
    <p:sldId id="1056" r:id="rId55"/>
    <p:sldId id="1057" r:id="rId56"/>
    <p:sldId id="1058" r:id="rId57"/>
    <p:sldId id="1059" r:id="rId58"/>
    <p:sldId id="1060" r:id="rId59"/>
    <p:sldId id="1061" r:id="rId60"/>
    <p:sldId id="1062" r:id="rId61"/>
    <p:sldId id="1101" r:id="rId62"/>
    <p:sldId id="1110" r:id="rId63"/>
    <p:sldId id="1102" r:id="rId64"/>
    <p:sldId id="1103" r:id="rId65"/>
    <p:sldId id="1104" r:id="rId66"/>
    <p:sldId id="1105" r:id="rId67"/>
    <p:sldId id="1106" r:id="rId68"/>
    <p:sldId id="1107" r:id="rId69"/>
    <p:sldId id="1108" r:id="rId70"/>
    <p:sldId id="1109" r:id="rId71"/>
    <p:sldId id="1111" r:id="rId72"/>
    <p:sldId id="1112" r:id="rId73"/>
    <p:sldId id="1113" r:id="rId74"/>
    <p:sldId id="343" r:id="rId75"/>
    <p:sldId id="344" r:id="rId76"/>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6" userDrawn="1">
          <p15:clr>
            <a:srgbClr val="A4A3A4"/>
          </p15:clr>
        </p15:guide>
        <p15:guide id="2" pos="42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FDF731"/>
    <a:srgbClr val="9CC2F0"/>
    <a:srgbClr val="4FFF5B"/>
    <a:srgbClr val="5AFAED"/>
    <a:srgbClr val="6FA3E9"/>
    <a:srgbClr val="FF3D3D"/>
    <a:srgbClr val="383838"/>
    <a:srgbClr val="BEBEBE"/>
    <a:srgbClr val="5D5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796"/>
        <p:guide pos="42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tags" Target="tags/tag539.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notesMaster" Target="notesMasters/notesMaster1.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73.wmf"/><Relationship Id="rId8" Type="http://schemas.openxmlformats.org/officeDocument/2006/relationships/image" Target="../media/image72.wmf"/><Relationship Id="rId7" Type="http://schemas.openxmlformats.org/officeDocument/2006/relationships/image" Target="../media/image71.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6" Type="http://schemas.openxmlformats.org/officeDocument/2006/relationships/image" Target="../media/image80.wmf"/><Relationship Id="rId15" Type="http://schemas.openxmlformats.org/officeDocument/2006/relationships/image" Target="../media/image79.wmf"/><Relationship Id="rId14" Type="http://schemas.openxmlformats.org/officeDocument/2006/relationships/image" Target="../media/image78.wmf"/><Relationship Id="rId13" Type="http://schemas.openxmlformats.org/officeDocument/2006/relationships/image" Target="../media/image77.wmf"/><Relationship Id="rId12" Type="http://schemas.openxmlformats.org/officeDocument/2006/relationships/image" Target="../media/image76.wmf"/><Relationship Id="rId11" Type="http://schemas.openxmlformats.org/officeDocument/2006/relationships/image" Target="../media/image75.wmf"/><Relationship Id="rId10" Type="http://schemas.openxmlformats.org/officeDocument/2006/relationships/image" Target="../media/image74.wmf"/><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92.wmf"/><Relationship Id="rId8" Type="http://schemas.openxmlformats.org/officeDocument/2006/relationships/image" Target="../media/image91.wmf"/><Relationship Id="rId7" Type="http://schemas.openxmlformats.org/officeDocument/2006/relationships/image" Target="../media/image90.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5.wmf"/><Relationship Id="rId1" Type="http://schemas.openxmlformats.org/officeDocument/2006/relationships/image" Target="../media/image9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2" Type="http://schemas.openxmlformats.org/officeDocument/2006/relationships/slideLayout" Target="../slideLayouts/slideLayout1.xml"/><Relationship Id="rId11" Type="http://schemas.openxmlformats.org/officeDocument/2006/relationships/tags" Target="../tags/tag126.xml"/><Relationship Id="rId10" Type="http://schemas.openxmlformats.org/officeDocument/2006/relationships/image" Target="../media/image1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3" Type="http://schemas.openxmlformats.org/officeDocument/2006/relationships/slideLayout" Target="../slideLayouts/slideLayout1.xml"/><Relationship Id="rId12" Type="http://schemas.openxmlformats.org/officeDocument/2006/relationships/tags" Target="../tags/tag136.xml"/><Relationship Id="rId11" Type="http://schemas.openxmlformats.org/officeDocument/2006/relationships/image" Target="../media/image18.png"/><Relationship Id="rId10" Type="http://schemas.openxmlformats.org/officeDocument/2006/relationships/tags" Target="../tags/tag135.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3" Type="http://schemas.openxmlformats.org/officeDocument/2006/relationships/slideLayout" Target="../slideLayouts/slideLayout1.xml"/><Relationship Id="rId12" Type="http://schemas.openxmlformats.org/officeDocument/2006/relationships/tags" Target="../tags/tag146.xml"/><Relationship Id="rId11" Type="http://schemas.openxmlformats.org/officeDocument/2006/relationships/image" Target="../media/image19.png"/><Relationship Id="rId10" Type="http://schemas.openxmlformats.org/officeDocument/2006/relationships/tags" Target="../tags/tag14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3" Type="http://schemas.openxmlformats.org/officeDocument/2006/relationships/slideLayout" Target="../slideLayouts/slideLayout1.xml"/><Relationship Id="rId12" Type="http://schemas.openxmlformats.org/officeDocument/2006/relationships/tags" Target="../tags/tag156.xml"/><Relationship Id="rId11" Type="http://schemas.openxmlformats.org/officeDocument/2006/relationships/image" Target="../media/image20.png"/><Relationship Id="rId10" Type="http://schemas.openxmlformats.org/officeDocument/2006/relationships/tags" Target="../tags/tag155.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7" Type="http://schemas.openxmlformats.org/officeDocument/2006/relationships/vmlDrawing" Target="../drawings/vmlDrawing1.vml"/><Relationship Id="rId16" Type="http://schemas.openxmlformats.org/officeDocument/2006/relationships/slideLayout" Target="../slideLayouts/slideLayout1.xml"/><Relationship Id="rId15" Type="http://schemas.openxmlformats.org/officeDocument/2006/relationships/tags" Target="../tags/tag168.xml"/><Relationship Id="rId14" Type="http://schemas.openxmlformats.org/officeDocument/2006/relationships/image" Target="../media/image21.wmf"/><Relationship Id="rId13" Type="http://schemas.openxmlformats.org/officeDocument/2006/relationships/oleObject" Target="../embeddings/oleObject1.bin"/><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7" Type="http://schemas.openxmlformats.org/officeDocument/2006/relationships/vmlDrawing" Target="../drawings/vmlDrawing2.vml"/><Relationship Id="rId16" Type="http://schemas.openxmlformats.org/officeDocument/2006/relationships/slideLayout" Target="../slideLayouts/slideLayout1.xml"/><Relationship Id="rId15" Type="http://schemas.openxmlformats.org/officeDocument/2006/relationships/tags" Target="../tags/tag180.xml"/><Relationship Id="rId14" Type="http://schemas.openxmlformats.org/officeDocument/2006/relationships/image" Target="../media/image22.wmf"/><Relationship Id="rId13" Type="http://schemas.openxmlformats.org/officeDocument/2006/relationships/oleObject" Target="../embeddings/oleObject2.bin"/><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4.xml"/><Relationship Id="rId5" Type="http://schemas.openxmlformats.org/officeDocument/2006/relationships/image" Target="../media/image23.png"/><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1" Type="http://schemas.openxmlformats.org/officeDocument/2006/relationships/slideLayout" Target="../slideLayouts/slideLayout1.xml"/><Relationship Id="rId10" Type="http://schemas.openxmlformats.org/officeDocument/2006/relationships/tags" Target="../tags/tag20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4" Type="http://schemas.openxmlformats.org/officeDocument/2006/relationships/slideLayout" Target="../slideLayouts/slideLayout1.xml"/><Relationship Id="rId13" Type="http://schemas.openxmlformats.org/officeDocument/2006/relationships/tags" Target="../tags/tag214.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1" Type="http://schemas.openxmlformats.org/officeDocument/2006/relationships/slideLayout" Target="../slideLayouts/slideLayout1.xml"/><Relationship Id="rId10" Type="http://schemas.openxmlformats.org/officeDocument/2006/relationships/tags" Target="../tags/tag220.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4" Type="http://schemas.openxmlformats.org/officeDocument/2006/relationships/slideLayout" Target="../slideLayouts/slideLayout1.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39.png"/><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4" Type="http://schemas.openxmlformats.org/officeDocument/2006/relationships/vmlDrawing" Target="../drawings/vmlDrawing3.vml"/><Relationship Id="rId23" Type="http://schemas.openxmlformats.org/officeDocument/2006/relationships/slideLayout" Target="../slideLayouts/slideLayout1.xml"/><Relationship Id="rId22" Type="http://schemas.openxmlformats.org/officeDocument/2006/relationships/tags" Target="../tags/tag236.xml"/><Relationship Id="rId21" Type="http://schemas.openxmlformats.org/officeDocument/2006/relationships/image" Target="../media/image46.png"/><Relationship Id="rId20" Type="http://schemas.openxmlformats.org/officeDocument/2006/relationships/image" Target="../media/image45.wmf"/><Relationship Id="rId2" Type="http://schemas.openxmlformats.org/officeDocument/2006/relationships/tags" Target="../tags/tag230.xml"/><Relationship Id="rId19" Type="http://schemas.openxmlformats.org/officeDocument/2006/relationships/oleObject" Target="../embeddings/oleObject8.bin"/><Relationship Id="rId18" Type="http://schemas.openxmlformats.org/officeDocument/2006/relationships/image" Target="../media/image44.wmf"/><Relationship Id="rId17" Type="http://schemas.openxmlformats.org/officeDocument/2006/relationships/oleObject" Target="../embeddings/oleObject7.bin"/><Relationship Id="rId16" Type="http://schemas.openxmlformats.org/officeDocument/2006/relationships/image" Target="../media/image43.wmf"/><Relationship Id="rId15" Type="http://schemas.openxmlformats.org/officeDocument/2006/relationships/oleObject" Target="../embeddings/oleObject6.bin"/><Relationship Id="rId14" Type="http://schemas.openxmlformats.org/officeDocument/2006/relationships/image" Target="../media/image42.wmf"/><Relationship Id="rId13" Type="http://schemas.openxmlformats.org/officeDocument/2006/relationships/oleObject" Target="../embeddings/oleObject5.bin"/><Relationship Id="rId12" Type="http://schemas.openxmlformats.org/officeDocument/2006/relationships/image" Target="../media/image41.wmf"/><Relationship Id="rId11" Type="http://schemas.openxmlformats.org/officeDocument/2006/relationships/oleObject" Target="../embeddings/oleObject4.bin"/><Relationship Id="rId10" Type="http://schemas.openxmlformats.org/officeDocument/2006/relationships/image" Target="../media/image40.wmf"/><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39.png"/><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slideLayout" Target="../slideLayouts/slideLayout1.xml"/><Relationship Id="rId10" Type="http://schemas.openxmlformats.org/officeDocument/2006/relationships/tags" Target="../tags/tag243.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39.png"/><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5" Type="http://schemas.openxmlformats.org/officeDocument/2006/relationships/slideLayout" Target="../slideLayouts/slideLayout1.xml"/><Relationship Id="rId14" Type="http://schemas.openxmlformats.org/officeDocument/2006/relationships/tags" Target="../tags/tag250.xml"/><Relationship Id="rId13" Type="http://schemas.openxmlformats.org/officeDocument/2006/relationships/image" Target="../media/image52.png"/><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image" Target="../media/image53.png"/><Relationship Id="rId15" Type="http://schemas.openxmlformats.org/officeDocument/2006/relationships/slideLayout" Target="../slideLayouts/slideLayout1.xml"/><Relationship Id="rId14" Type="http://schemas.openxmlformats.org/officeDocument/2006/relationships/tags" Target="../tags/tag258.xml"/><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tags" Target="../tags/tag257.xml"/><Relationship Id="rId10" Type="http://schemas.openxmlformats.org/officeDocument/2006/relationships/image" Target="../media/image5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39.png"/><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2" Type="http://schemas.openxmlformats.org/officeDocument/2006/relationships/slideLayout" Target="../slideLayouts/slideLayout1.xml"/><Relationship Id="rId11" Type="http://schemas.openxmlformats.org/officeDocument/2006/relationships/tags" Target="../tags/tag265.xml"/><Relationship Id="rId10" Type="http://schemas.openxmlformats.org/officeDocument/2006/relationships/image" Target="../media/image58.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39.png"/><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9" Type="http://schemas.openxmlformats.org/officeDocument/2006/relationships/vmlDrawing" Target="../drawings/vmlDrawing4.vml"/><Relationship Id="rId18" Type="http://schemas.openxmlformats.org/officeDocument/2006/relationships/slideLayout" Target="../slideLayouts/slideLayout1.xml"/><Relationship Id="rId17" Type="http://schemas.openxmlformats.org/officeDocument/2006/relationships/tags" Target="../tags/tag272.xml"/><Relationship Id="rId16" Type="http://schemas.openxmlformats.org/officeDocument/2006/relationships/image" Target="../media/image63.png"/><Relationship Id="rId15" Type="http://schemas.openxmlformats.org/officeDocument/2006/relationships/image" Target="../media/image62.png"/><Relationship Id="rId14" Type="http://schemas.openxmlformats.org/officeDocument/2006/relationships/image" Target="../media/image61.wmf"/><Relationship Id="rId13" Type="http://schemas.openxmlformats.org/officeDocument/2006/relationships/oleObject" Target="../embeddings/oleObject11.bin"/><Relationship Id="rId12" Type="http://schemas.openxmlformats.org/officeDocument/2006/relationships/image" Target="../media/image60.wmf"/><Relationship Id="rId11" Type="http://schemas.openxmlformats.org/officeDocument/2006/relationships/oleObject" Target="../embeddings/oleObject10.bin"/><Relationship Id="rId10" Type="http://schemas.openxmlformats.org/officeDocument/2006/relationships/image" Target="../media/image59.wmf"/><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7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64.wmf"/><Relationship Id="rId8" Type="http://schemas.openxmlformats.org/officeDocument/2006/relationships/oleObject" Target="../embeddings/oleObject12.bin"/><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4" Type="http://schemas.openxmlformats.org/officeDocument/2006/relationships/vmlDrawing" Target="../drawings/vmlDrawing5.vml"/><Relationship Id="rId43" Type="http://schemas.openxmlformats.org/officeDocument/2006/relationships/slideLayout" Target="../slideLayouts/slideLayout1.xml"/><Relationship Id="rId42" Type="http://schemas.openxmlformats.org/officeDocument/2006/relationships/tags" Target="../tags/tag279.xml"/><Relationship Id="rId41" Type="http://schemas.openxmlformats.org/officeDocument/2006/relationships/image" Target="../media/image81.png"/><Relationship Id="rId40" Type="http://schemas.openxmlformats.org/officeDocument/2006/relationships/image" Target="../media/image80.wmf"/><Relationship Id="rId4" Type="http://schemas.openxmlformats.org/officeDocument/2006/relationships/tags" Target="../tags/tag275.xml"/><Relationship Id="rId39" Type="http://schemas.openxmlformats.org/officeDocument/2006/relationships/oleObject" Target="../embeddings/oleObject27.bin"/><Relationship Id="rId38" Type="http://schemas.openxmlformats.org/officeDocument/2006/relationships/image" Target="../media/image79.wmf"/><Relationship Id="rId37" Type="http://schemas.openxmlformats.org/officeDocument/2006/relationships/oleObject" Target="../embeddings/oleObject26.bin"/><Relationship Id="rId36" Type="http://schemas.openxmlformats.org/officeDocument/2006/relationships/image" Target="../media/image78.wmf"/><Relationship Id="rId35" Type="http://schemas.openxmlformats.org/officeDocument/2006/relationships/oleObject" Target="../embeddings/oleObject25.bin"/><Relationship Id="rId34" Type="http://schemas.openxmlformats.org/officeDocument/2006/relationships/image" Target="../media/image77.wmf"/><Relationship Id="rId33" Type="http://schemas.openxmlformats.org/officeDocument/2006/relationships/oleObject" Target="../embeddings/oleObject24.bin"/><Relationship Id="rId32" Type="http://schemas.openxmlformats.org/officeDocument/2006/relationships/image" Target="../media/image76.wmf"/><Relationship Id="rId31" Type="http://schemas.openxmlformats.org/officeDocument/2006/relationships/oleObject" Target="../embeddings/oleObject23.bin"/><Relationship Id="rId30" Type="http://schemas.openxmlformats.org/officeDocument/2006/relationships/image" Target="../media/image75.wmf"/><Relationship Id="rId3" Type="http://schemas.openxmlformats.org/officeDocument/2006/relationships/tags" Target="../tags/tag274.xml"/><Relationship Id="rId29" Type="http://schemas.openxmlformats.org/officeDocument/2006/relationships/oleObject" Target="../embeddings/oleObject22.bin"/><Relationship Id="rId28" Type="http://schemas.openxmlformats.org/officeDocument/2006/relationships/image" Target="../media/image74.wmf"/><Relationship Id="rId27" Type="http://schemas.openxmlformats.org/officeDocument/2006/relationships/oleObject" Target="../embeddings/oleObject21.bin"/><Relationship Id="rId26" Type="http://schemas.openxmlformats.org/officeDocument/2006/relationships/image" Target="../media/image73.wmf"/><Relationship Id="rId25" Type="http://schemas.openxmlformats.org/officeDocument/2006/relationships/oleObject" Target="../embeddings/oleObject20.bin"/><Relationship Id="rId24" Type="http://schemas.openxmlformats.org/officeDocument/2006/relationships/image" Target="../media/image72.wmf"/><Relationship Id="rId23" Type="http://schemas.openxmlformats.org/officeDocument/2006/relationships/oleObject" Target="../embeddings/oleObject19.bin"/><Relationship Id="rId22" Type="http://schemas.openxmlformats.org/officeDocument/2006/relationships/image" Target="../media/image71.wmf"/><Relationship Id="rId21" Type="http://schemas.openxmlformats.org/officeDocument/2006/relationships/oleObject" Target="../embeddings/oleObject18.bin"/><Relationship Id="rId20" Type="http://schemas.openxmlformats.org/officeDocument/2006/relationships/image" Target="../media/image70.wmf"/><Relationship Id="rId2" Type="http://schemas.openxmlformats.org/officeDocument/2006/relationships/tags" Target="../tags/tag273.xml"/><Relationship Id="rId19" Type="http://schemas.openxmlformats.org/officeDocument/2006/relationships/oleObject" Target="../embeddings/oleObject17.bin"/><Relationship Id="rId18" Type="http://schemas.openxmlformats.org/officeDocument/2006/relationships/image" Target="../media/image69.wmf"/><Relationship Id="rId17" Type="http://schemas.openxmlformats.org/officeDocument/2006/relationships/oleObject" Target="../embeddings/oleObject16.bin"/><Relationship Id="rId16" Type="http://schemas.openxmlformats.org/officeDocument/2006/relationships/image" Target="../media/image68.png"/><Relationship Id="rId15" Type="http://schemas.openxmlformats.org/officeDocument/2006/relationships/image" Target="../media/image67.wmf"/><Relationship Id="rId14" Type="http://schemas.openxmlformats.org/officeDocument/2006/relationships/oleObject" Target="../embeddings/oleObject15.bin"/><Relationship Id="rId13" Type="http://schemas.openxmlformats.org/officeDocument/2006/relationships/image" Target="../media/image66.wmf"/><Relationship Id="rId12" Type="http://schemas.openxmlformats.org/officeDocument/2006/relationships/oleObject" Target="../embeddings/oleObject14.bin"/><Relationship Id="rId11" Type="http://schemas.openxmlformats.org/officeDocument/2006/relationships/image" Target="../media/image65.wmf"/><Relationship Id="rId10" Type="http://schemas.openxmlformats.org/officeDocument/2006/relationships/oleObject" Target="../embeddings/oleObject13.bin"/><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82.png"/><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3" Type="http://schemas.openxmlformats.org/officeDocument/2006/relationships/vmlDrawing" Target="../drawings/vmlDrawing6.vml"/><Relationship Id="rId12" Type="http://schemas.openxmlformats.org/officeDocument/2006/relationships/slideLayout" Target="../slideLayouts/slideLayout1.xml"/><Relationship Id="rId11" Type="http://schemas.openxmlformats.org/officeDocument/2006/relationships/tags" Target="../tags/tag286.xml"/><Relationship Id="rId10" Type="http://schemas.openxmlformats.org/officeDocument/2006/relationships/image" Target="../media/image22.wmf"/><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83.png"/><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9" Type="http://schemas.openxmlformats.org/officeDocument/2006/relationships/vmlDrawing" Target="../drawings/vmlDrawing7.vml"/><Relationship Id="rId28" Type="http://schemas.openxmlformats.org/officeDocument/2006/relationships/slideLayout" Target="../slideLayouts/slideLayout1.xml"/><Relationship Id="rId27" Type="http://schemas.openxmlformats.org/officeDocument/2006/relationships/tags" Target="../tags/tag293.xml"/><Relationship Id="rId26" Type="http://schemas.openxmlformats.org/officeDocument/2006/relationships/image" Target="../media/image92.wmf"/><Relationship Id="rId25" Type="http://schemas.openxmlformats.org/officeDocument/2006/relationships/oleObject" Target="../embeddings/oleObject37.bin"/><Relationship Id="rId24" Type="http://schemas.openxmlformats.org/officeDocument/2006/relationships/image" Target="../media/image91.wmf"/><Relationship Id="rId23" Type="http://schemas.openxmlformats.org/officeDocument/2006/relationships/oleObject" Target="../embeddings/oleObject36.bin"/><Relationship Id="rId22" Type="http://schemas.openxmlformats.org/officeDocument/2006/relationships/image" Target="../media/image90.wmf"/><Relationship Id="rId21" Type="http://schemas.openxmlformats.org/officeDocument/2006/relationships/oleObject" Target="../embeddings/oleObject35.bin"/><Relationship Id="rId20" Type="http://schemas.openxmlformats.org/officeDocument/2006/relationships/image" Target="../media/image89.wmf"/><Relationship Id="rId2" Type="http://schemas.openxmlformats.org/officeDocument/2006/relationships/tags" Target="../tags/tag287.xml"/><Relationship Id="rId19" Type="http://schemas.openxmlformats.org/officeDocument/2006/relationships/oleObject" Target="../embeddings/oleObject34.bin"/><Relationship Id="rId18" Type="http://schemas.openxmlformats.org/officeDocument/2006/relationships/image" Target="../media/image88.wmf"/><Relationship Id="rId17" Type="http://schemas.openxmlformats.org/officeDocument/2006/relationships/oleObject" Target="../embeddings/oleObject33.bin"/><Relationship Id="rId16" Type="http://schemas.openxmlformats.org/officeDocument/2006/relationships/image" Target="../media/image87.wmf"/><Relationship Id="rId15" Type="http://schemas.openxmlformats.org/officeDocument/2006/relationships/oleObject" Target="../embeddings/oleObject32.bin"/><Relationship Id="rId14" Type="http://schemas.openxmlformats.org/officeDocument/2006/relationships/image" Target="../media/image86.wmf"/><Relationship Id="rId13" Type="http://schemas.openxmlformats.org/officeDocument/2006/relationships/oleObject" Target="../embeddings/oleObject31.bin"/><Relationship Id="rId12" Type="http://schemas.openxmlformats.org/officeDocument/2006/relationships/image" Target="../media/image85.wmf"/><Relationship Id="rId11" Type="http://schemas.openxmlformats.org/officeDocument/2006/relationships/oleObject" Target="../embeddings/oleObject30.bin"/><Relationship Id="rId10" Type="http://schemas.openxmlformats.org/officeDocument/2006/relationships/image" Target="../media/image84.wmf"/><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93.png"/><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2" Type="http://schemas.openxmlformats.org/officeDocument/2006/relationships/vmlDrawing" Target="../drawings/vmlDrawing8.vml"/><Relationship Id="rId21" Type="http://schemas.openxmlformats.org/officeDocument/2006/relationships/slideLayout" Target="../slideLayouts/slideLayout1.xml"/><Relationship Id="rId20" Type="http://schemas.openxmlformats.org/officeDocument/2006/relationships/tags" Target="../tags/tag303.xml"/><Relationship Id="rId2" Type="http://schemas.openxmlformats.org/officeDocument/2006/relationships/tags" Target="../tags/tag294.xml"/><Relationship Id="rId19" Type="http://schemas.openxmlformats.org/officeDocument/2006/relationships/tags" Target="../tags/tag302.xml"/><Relationship Id="rId18" Type="http://schemas.openxmlformats.org/officeDocument/2006/relationships/image" Target="../media/image98.wmf"/><Relationship Id="rId17" Type="http://schemas.openxmlformats.org/officeDocument/2006/relationships/oleObject" Target="../embeddings/oleObject40.bin"/><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image" Target="../media/image95.wmf"/><Relationship Id="rId11" Type="http://schemas.openxmlformats.org/officeDocument/2006/relationships/oleObject" Target="../embeddings/oleObject39.bin"/><Relationship Id="rId10" Type="http://schemas.openxmlformats.org/officeDocument/2006/relationships/image" Target="../media/image94.wmf"/><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99.png"/><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7" Type="http://schemas.openxmlformats.org/officeDocument/2006/relationships/vmlDrawing" Target="../drawings/vmlDrawing9.vml"/><Relationship Id="rId16" Type="http://schemas.openxmlformats.org/officeDocument/2006/relationships/slideLayout" Target="../slideLayouts/slideLayout1.xml"/><Relationship Id="rId15" Type="http://schemas.openxmlformats.org/officeDocument/2006/relationships/tags" Target="../tags/tag310.xml"/><Relationship Id="rId14" Type="http://schemas.openxmlformats.org/officeDocument/2006/relationships/image" Target="../media/image102.wmf"/><Relationship Id="rId13" Type="http://schemas.openxmlformats.org/officeDocument/2006/relationships/oleObject" Target="../embeddings/oleObject43.bin"/><Relationship Id="rId12" Type="http://schemas.openxmlformats.org/officeDocument/2006/relationships/image" Target="../media/image101.wmf"/><Relationship Id="rId11" Type="http://schemas.openxmlformats.org/officeDocument/2006/relationships/oleObject" Target="../embeddings/oleObject42.bin"/><Relationship Id="rId10" Type="http://schemas.openxmlformats.org/officeDocument/2006/relationships/image" Target="../media/image100.wmf"/><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image" Target="../media/image104.png"/><Relationship Id="rId7" Type="http://schemas.openxmlformats.org/officeDocument/2006/relationships/image" Target="../media/image103.png"/><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image" Target="../media/image106.png"/><Relationship Id="rId8" Type="http://schemas.openxmlformats.org/officeDocument/2006/relationships/image" Target="../media/image105.png"/><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1" Type="http://schemas.openxmlformats.org/officeDocument/2006/relationships/slideLayout" Target="../slideLayouts/slideLayout1.xml"/><Relationship Id="rId10" Type="http://schemas.openxmlformats.org/officeDocument/2006/relationships/tags" Target="../tags/tag323.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image" Target="../media/image107.png"/><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image" Target="../media/image108.png"/><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2" Type="http://schemas.openxmlformats.org/officeDocument/2006/relationships/slideLayout" Target="../slideLayouts/slideLayout1.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image" Target="../media/image109.png"/><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image" Target="../media/image110.png"/><Relationship Id="rId7" Type="http://schemas.openxmlformats.org/officeDocument/2006/relationships/tags" Target="../tags/tag357.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3" Type="http://schemas.openxmlformats.org/officeDocument/2006/relationships/tags" Target="../tags/tag353.xml"/><Relationship Id="rId2" Type="http://schemas.openxmlformats.org/officeDocument/2006/relationships/tags" Target="../tags/tag352.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image" Target="../media/image111.png"/><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70.xml"/><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75.xml"/><Relationship Id="rId6" Type="http://schemas.openxmlformats.org/officeDocument/2006/relationships/image" Target="../media/image114.png"/><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80.xml"/><Relationship Id="rId6" Type="http://schemas.openxmlformats.org/officeDocument/2006/relationships/image" Target="../media/image115.png"/><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85.xml"/><Relationship Id="rId6" Type="http://schemas.openxmlformats.org/officeDocument/2006/relationships/image" Target="../media/image116.png"/><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90.xml"/><Relationship Id="rId6" Type="http://schemas.openxmlformats.org/officeDocument/2006/relationships/image" Target="../media/image117.png"/><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95.xml"/><Relationship Id="rId6" Type="http://schemas.openxmlformats.org/officeDocument/2006/relationships/image" Target="../media/image118.png"/><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00.xml"/><Relationship Id="rId6" Type="http://schemas.openxmlformats.org/officeDocument/2006/relationships/image" Target="../media/image119.png"/><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2" Type="http://schemas.openxmlformats.org/officeDocument/2006/relationships/slideLayout" Target="../slideLayouts/slideLayout1.xml"/><Relationship Id="rId11" Type="http://schemas.openxmlformats.org/officeDocument/2006/relationships/tags" Target="../tags/tag90.xml"/><Relationship Id="rId10" Type="http://schemas.openxmlformats.org/officeDocument/2006/relationships/image" Target="../media/image10.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05.xml"/><Relationship Id="rId6" Type="http://schemas.openxmlformats.org/officeDocument/2006/relationships/image" Target="../media/image120.png"/><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10.xml"/><Relationship Id="rId6" Type="http://schemas.openxmlformats.org/officeDocument/2006/relationships/image" Target="../media/image121.png"/><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image" Target="../media/image124.png"/><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image" Target="../media/image125.png"/><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35.xml"/><Relationship Id="rId7" Type="http://schemas.openxmlformats.org/officeDocument/2006/relationships/image" Target="../media/image126.png"/><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47.xml"/><Relationship Id="rId6" Type="http://schemas.openxmlformats.org/officeDocument/2006/relationships/image" Target="../media/image127.png"/><Relationship Id="rId5" Type="http://schemas.openxmlformats.org/officeDocument/2006/relationships/tags" Target="../tags/tag446.xml"/><Relationship Id="rId4" Type="http://schemas.openxmlformats.org/officeDocument/2006/relationships/tags" Target="../tags/tag445.xml"/><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52.xml"/><Relationship Id="rId6" Type="http://schemas.openxmlformats.org/officeDocument/2006/relationships/image" Target="../media/image128.png"/><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slideLayout" Target="../slideLayouts/slideLayout1.xml"/><Relationship Id="rId10" Type="http://schemas.openxmlformats.org/officeDocument/2006/relationships/tags" Target="../tags/tag96.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9" Type="http://schemas.openxmlformats.org/officeDocument/2006/relationships/image" Target="../media/image130.wmf"/><Relationship Id="rId8" Type="http://schemas.openxmlformats.org/officeDocument/2006/relationships/oleObject" Target="../embeddings/oleObject44.bin"/><Relationship Id="rId7" Type="http://schemas.openxmlformats.org/officeDocument/2006/relationships/image" Target="../media/image129.png"/><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3" Type="http://schemas.openxmlformats.org/officeDocument/2006/relationships/tags" Target="../tags/tag465.xml"/><Relationship Id="rId22" Type="http://schemas.openxmlformats.org/officeDocument/2006/relationships/vmlDrawing" Target="../drawings/vmlDrawing10.vml"/><Relationship Id="rId21" Type="http://schemas.openxmlformats.org/officeDocument/2006/relationships/slideLayout" Target="../slideLayouts/slideLayout1.xml"/><Relationship Id="rId20" Type="http://schemas.openxmlformats.org/officeDocument/2006/relationships/tags" Target="../tags/tag469.xml"/><Relationship Id="rId2" Type="http://schemas.openxmlformats.org/officeDocument/2006/relationships/tags" Target="../tags/tag464.xml"/><Relationship Id="rId19" Type="http://schemas.openxmlformats.org/officeDocument/2006/relationships/image" Target="../media/image135.wmf"/><Relationship Id="rId18" Type="http://schemas.openxmlformats.org/officeDocument/2006/relationships/oleObject" Target="../embeddings/oleObject49.bin"/><Relationship Id="rId17" Type="http://schemas.openxmlformats.org/officeDocument/2006/relationships/image" Target="../media/image134.wmf"/><Relationship Id="rId16" Type="http://schemas.openxmlformats.org/officeDocument/2006/relationships/oleObject" Target="../embeddings/oleObject48.bin"/><Relationship Id="rId15" Type="http://schemas.openxmlformats.org/officeDocument/2006/relationships/image" Target="../media/image133.wmf"/><Relationship Id="rId14" Type="http://schemas.openxmlformats.org/officeDocument/2006/relationships/oleObject" Target="../embeddings/oleObject47.bin"/><Relationship Id="rId13" Type="http://schemas.openxmlformats.org/officeDocument/2006/relationships/image" Target="../media/image132.wmf"/><Relationship Id="rId12" Type="http://schemas.openxmlformats.org/officeDocument/2006/relationships/oleObject" Target="../embeddings/oleObject46.bin"/><Relationship Id="rId11" Type="http://schemas.openxmlformats.org/officeDocument/2006/relationships/image" Target="../media/image131.wmf"/><Relationship Id="rId10" Type="http://schemas.openxmlformats.org/officeDocument/2006/relationships/oleObject" Target="../embeddings/oleObject45.bin"/><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136.png"/><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1" Type="http://schemas.openxmlformats.org/officeDocument/2006/relationships/slideLayout" Target="../slideLayouts/slideLayout1.xml"/><Relationship Id="rId10" Type="http://schemas.openxmlformats.org/officeDocument/2006/relationships/tags" Target="../tags/tag475.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81.xml"/><Relationship Id="rId7" Type="http://schemas.openxmlformats.org/officeDocument/2006/relationships/image" Target="../media/image139.png"/><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tags" Target="../tags/tag477.xml"/><Relationship Id="rId2" Type="http://schemas.openxmlformats.org/officeDocument/2006/relationships/tags" Target="../tags/tag476.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86.xml"/><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10.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21.xml"/><Relationship Id="rId7" Type="http://schemas.openxmlformats.org/officeDocument/2006/relationships/image" Target="../media/image142.png"/><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27.xml"/><Relationship Id="rId7" Type="http://schemas.openxmlformats.org/officeDocument/2006/relationships/image" Target="../media/image143.png"/><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35.xml"/><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38.xml"/><Relationship Id="rId3" Type="http://schemas.openxmlformats.org/officeDocument/2006/relationships/tags" Target="../tags/tag537.xml"/><Relationship Id="rId2" Type="http://schemas.openxmlformats.org/officeDocument/2006/relationships/tags" Target="../tags/tag536.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1" Type="http://schemas.openxmlformats.org/officeDocument/2006/relationships/slideLayout" Target="../slideLayouts/slideLayout1.xml"/><Relationship Id="rId10" Type="http://schemas.openxmlformats.org/officeDocument/2006/relationships/tags" Target="../tags/tag110.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slideLayout" Target="../slideLayouts/slideLayout1.xml"/><Relationship Id="rId10" Type="http://schemas.openxmlformats.org/officeDocument/2006/relationships/tags" Target="../tags/tag11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507230" y="647065"/>
            <a:ext cx="7706995"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4400">
                <a:solidFill>
                  <a:srgbClr val="FFFF00"/>
                </a:solidFill>
              </a:rPr>
              <a:t>第</a:t>
            </a:r>
            <a:r>
              <a:rPr lang="en-US" altLang="zh-CN" sz="4400">
                <a:solidFill>
                  <a:srgbClr val="FFFF00"/>
                </a:solidFill>
              </a:rPr>
              <a:t>9</a:t>
            </a:r>
            <a:r>
              <a:rPr lang="zh-CN" altLang="en-US" sz="4400">
                <a:solidFill>
                  <a:srgbClr val="FFFF00"/>
                </a:solidFill>
              </a:rPr>
              <a:t>章：视觉</a:t>
            </a:r>
            <a:r>
              <a:rPr lang="en-US" altLang="zh-CN" sz="4400">
                <a:solidFill>
                  <a:srgbClr val="FFFF00"/>
                </a:solidFill>
              </a:rPr>
              <a:t>SLAM</a:t>
            </a:r>
            <a:r>
              <a:rPr lang="zh-CN" altLang="en-US" sz="4400">
                <a:solidFill>
                  <a:srgbClr val="FFFF00"/>
                </a:solidFill>
              </a:rPr>
              <a:t>系统</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306070"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3D3D"/>
                </a:solidFill>
              </a:rPr>
              <a:t>半直接法</a:t>
            </a:r>
            <a:endParaRPr lang="zh-CN" altLang="en-US" sz="1400" b="0">
              <a:solidFill>
                <a:srgbClr val="FF3D3D"/>
              </a:solidFill>
            </a:endParaRPr>
          </a:p>
        </p:txBody>
      </p:sp>
      <p:pic>
        <p:nvPicPr>
          <p:cNvPr id="3" name="图片 2"/>
          <p:cNvPicPr>
            <a:picLocks noChangeAspect="1"/>
          </p:cNvPicPr>
          <p:nvPr/>
        </p:nvPicPr>
        <p:blipFill>
          <a:blip r:embed="rId9"/>
          <a:stretch>
            <a:fillRect/>
          </a:stretch>
        </p:blipFill>
        <p:spPr>
          <a:xfrm>
            <a:off x="9248775" y="2916555"/>
            <a:ext cx="2209165" cy="2359660"/>
          </a:xfrm>
          <a:prstGeom prst="rect">
            <a:avLst/>
          </a:prstGeom>
        </p:spPr>
      </p:pic>
      <p:pic>
        <p:nvPicPr>
          <p:cNvPr id="2" name="图片 1"/>
          <p:cNvPicPr>
            <a:picLocks noChangeAspect="1"/>
          </p:cNvPicPr>
          <p:nvPr/>
        </p:nvPicPr>
        <p:blipFill>
          <a:blip r:embed="rId10"/>
          <a:stretch>
            <a:fillRect/>
          </a:stretch>
        </p:blipFill>
        <p:spPr>
          <a:xfrm>
            <a:off x="4970145" y="2916555"/>
            <a:ext cx="3156585" cy="2356485"/>
          </a:xfrm>
          <a:prstGeom prst="rect">
            <a:avLst/>
          </a:prstGeom>
        </p:spPr>
      </p:pic>
      <p:sp>
        <p:nvSpPr>
          <p:cNvPr id="4" name="加号 3"/>
          <p:cNvSpPr/>
          <p:nvPr/>
        </p:nvSpPr>
        <p:spPr>
          <a:xfrm>
            <a:off x="8285480" y="3697605"/>
            <a:ext cx="817880" cy="798195"/>
          </a:xfrm>
          <a:prstGeom prst="math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sp>
        <p:nvSpPr>
          <p:cNvPr id="21" name="标题 5"/>
          <p:cNvSpPr>
            <a:spLocks noGrp="1"/>
          </p:cNvSpPr>
          <p:nvPr>
            <p:custDataLst>
              <p:tags r:id="rId9"/>
            </p:custDataLst>
          </p:nvPr>
        </p:nvSpPr>
        <p:spPr>
          <a:xfrm>
            <a:off x="852170" y="417068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地图</a:t>
            </a:r>
            <a:r>
              <a:rPr lang="zh-CN" altLang="en-US" sz="1400" b="0">
                <a:solidFill>
                  <a:srgbClr val="FFFF00"/>
                </a:solidFill>
              </a:rPr>
              <a:t>分类</a:t>
            </a:r>
            <a:endParaRPr lang="zh-CN" altLang="en-US" sz="1400" b="0">
              <a:solidFill>
                <a:srgbClr val="FFFF00"/>
              </a:solidFill>
            </a:endParaRPr>
          </a:p>
        </p:txBody>
      </p:sp>
      <p:sp>
        <p:nvSpPr>
          <p:cNvPr id="22" name="左大括号 21"/>
          <p:cNvSpPr/>
          <p:nvPr/>
        </p:nvSpPr>
        <p:spPr>
          <a:xfrm>
            <a:off x="2067560" y="410718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标题 5"/>
          <p:cNvSpPr>
            <a:spLocks noGrp="1"/>
          </p:cNvSpPr>
          <p:nvPr>
            <p:custDataLst>
              <p:tags r:id="rId10"/>
            </p:custDataLst>
          </p:nvPr>
        </p:nvSpPr>
        <p:spPr>
          <a:xfrm>
            <a:off x="2289175" y="3914775"/>
            <a:ext cx="1235075" cy="8451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3D3D"/>
                </a:solidFill>
              </a:rPr>
              <a:t>稀疏</a:t>
            </a:r>
            <a:endParaRPr lang="zh-CN" sz="1400" b="0">
              <a:solidFill>
                <a:srgbClr val="FFFF00"/>
              </a:solidFill>
            </a:endParaRPr>
          </a:p>
          <a:p>
            <a:pPr algn="l"/>
            <a:r>
              <a:rPr lang="zh-CN" altLang="en-US" sz="1400" b="0">
                <a:solidFill>
                  <a:srgbClr val="FFFF00"/>
                </a:solidFill>
              </a:rPr>
              <a:t>稠密</a:t>
            </a:r>
            <a:endParaRPr lang="zh-CN" altLang="en-US" sz="1400" b="0">
              <a:solidFill>
                <a:srgbClr val="FFFF00"/>
              </a:solidFill>
            </a:endParaRPr>
          </a:p>
          <a:p>
            <a:pPr algn="l"/>
            <a:r>
              <a:rPr lang="zh-CN" altLang="en-US" sz="1400" b="0">
                <a:solidFill>
                  <a:srgbClr val="FFFF00"/>
                </a:solidFill>
              </a:rPr>
              <a:t>半稠密</a:t>
            </a:r>
            <a:endParaRPr lang="zh-CN" altLang="en-US" sz="1400" b="0">
              <a:solidFill>
                <a:srgbClr val="FFFF00"/>
              </a:solidFill>
            </a:endParaRPr>
          </a:p>
        </p:txBody>
      </p:sp>
      <p:pic>
        <p:nvPicPr>
          <p:cNvPr id="2" name="图片 1"/>
          <p:cNvPicPr>
            <a:picLocks noChangeAspect="1"/>
          </p:cNvPicPr>
          <p:nvPr/>
        </p:nvPicPr>
        <p:blipFill>
          <a:blip r:embed="rId11"/>
          <a:stretch>
            <a:fillRect/>
          </a:stretch>
        </p:blipFill>
        <p:spPr>
          <a:xfrm>
            <a:off x="5262880" y="2916555"/>
            <a:ext cx="3426460" cy="3315970"/>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sp>
        <p:nvSpPr>
          <p:cNvPr id="21" name="标题 5"/>
          <p:cNvSpPr>
            <a:spLocks noGrp="1"/>
          </p:cNvSpPr>
          <p:nvPr>
            <p:custDataLst>
              <p:tags r:id="rId9"/>
            </p:custDataLst>
          </p:nvPr>
        </p:nvSpPr>
        <p:spPr>
          <a:xfrm>
            <a:off x="852170" y="417068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地图</a:t>
            </a:r>
            <a:r>
              <a:rPr lang="zh-CN" altLang="en-US" sz="1400" b="0">
                <a:solidFill>
                  <a:srgbClr val="FFFF00"/>
                </a:solidFill>
              </a:rPr>
              <a:t>分类</a:t>
            </a:r>
            <a:endParaRPr lang="zh-CN" altLang="en-US" sz="1400" b="0">
              <a:solidFill>
                <a:srgbClr val="FFFF00"/>
              </a:solidFill>
            </a:endParaRPr>
          </a:p>
        </p:txBody>
      </p:sp>
      <p:sp>
        <p:nvSpPr>
          <p:cNvPr id="22" name="左大括号 21"/>
          <p:cNvSpPr/>
          <p:nvPr/>
        </p:nvSpPr>
        <p:spPr>
          <a:xfrm>
            <a:off x="2067560" y="410718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标题 5"/>
          <p:cNvSpPr>
            <a:spLocks noGrp="1"/>
          </p:cNvSpPr>
          <p:nvPr>
            <p:custDataLst>
              <p:tags r:id="rId10"/>
            </p:custDataLst>
          </p:nvPr>
        </p:nvSpPr>
        <p:spPr>
          <a:xfrm>
            <a:off x="2289175" y="3914775"/>
            <a:ext cx="1235075" cy="8451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DF731"/>
                </a:solidFill>
              </a:rPr>
              <a:t>稀疏</a:t>
            </a:r>
            <a:endParaRPr lang="zh-CN" sz="1400" b="0">
              <a:solidFill>
                <a:srgbClr val="FFFF00"/>
              </a:solidFill>
            </a:endParaRPr>
          </a:p>
          <a:p>
            <a:pPr algn="l"/>
            <a:r>
              <a:rPr lang="zh-CN" altLang="en-US" sz="1400" b="0">
                <a:solidFill>
                  <a:srgbClr val="FF3D3D"/>
                </a:solidFill>
              </a:rPr>
              <a:t>稠密</a:t>
            </a:r>
            <a:endParaRPr lang="zh-CN" altLang="en-US" sz="1400" b="0">
              <a:solidFill>
                <a:srgbClr val="FF3D3D"/>
              </a:solidFill>
            </a:endParaRPr>
          </a:p>
          <a:p>
            <a:pPr algn="l"/>
            <a:r>
              <a:rPr lang="zh-CN" altLang="en-US" sz="1400" b="0">
                <a:solidFill>
                  <a:srgbClr val="FFFF00"/>
                </a:solidFill>
              </a:rPr>
              <a:t>半稠密</a:t>
            </a:r>
            <a:endParaRPr lang="zh-CN" altLang="en-US" sz="1400" b="0">
              <a:solidFill>
                <a:srgbClr val="FFFF00"/>
              </a:solidFill>
            </a:endParaRPr>
          </a:p>
        </p:txBody>
      </p:sp>
      <p:pic>
        <p:nvPicPr>
          <p:cNvPr id="3" name="图片 2"/>
          <p:cNvPicPr>
            <a:picLocks noChangeAspect="1"/>
          </p:cNvPicPr>
          <p:nvPr/>
        </p:nvPicPr>
        <p:blipFill>
          <a:blip r:embed="rId11"/>
          <a:stretch>
            <a:fillRect/>
          </a:stretch>
        </p:blipFill>
        <p:spPr>
          <a:xfrm>
            <a:off x="5090795" y="2855595"/>
            <a:ext cx="5295900" cy="3263900"/>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sp>
        <p:nvSpPr>
          <p:cNvPr id="21" name="标题 5"/>
          <p:cNvSpPr>
            <a:spLocks noGrp="1"/>
          </p:cNvSpPr>
          <p:nvPr>
            <p:custDataLst>
              <p:tags r:id="rId9"/>
            </p:custDataLst>
          </p:nvPr>
        </p:nvSpPr>
        <p:spPr>
          <a:xfrm>
            <a:off x="852170" y="417068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地图</a:t>
            </a:r>
            <a:r>
              <a:rPr lang="zh-CN" altLang="en-US" sz="1400" b="0">
                <a:solidFill>
                  <a:srgbClr val="FFFF00"/>
                </a:solidFill>
              </a:rPr>
              <a:t>分类</a:t>
            </a:r>
            <a:endParaRPr lang="zh-CN" altLang="en-US" sz="1400" b="0">
              <a:solidFill>
                <a:srgbClr val="FFFF00"/>
              </a:solidFill>
            </a:endParaRPr>
          </a:p>
        </p:txBody>
      </p:sp>
      <p:sp>
        <p:nvSpPr>
          <p:cNvPr id="22" name="左大括号 21"/>
          <p:cNvSpPr/>
          <p:nvPr/>
        </p:nvSpPr>
        <p:spPr>
          <a:xfrm>
            <a:off x="2067560" y="410718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标题 5"/>
          <p:cNvSpPr>
            <a:spLocks noGrp="1"/>
          </p:cNvSpPr>
          <p:nvPr>
            <p:custDataLst>
              <p:tags r:id="rId10"/>
            </p:custDataLst>
          </p:nvPr>
        </p:nvSpPr>
        <p:spPr>
          <a:xfrm>
            <a:off x="2289175" y="3914775"/>
            <a:ext cx="1235075" cy="8451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DF731"/>
                </a:solidFill>
              </a:rPr>
              <a:t>稀疏</a:t>
            </a:r>
            <a:endParaRPr lang="zh-CN" sz="1400" b="0">
              <a:solidFill>
                <a:srgbClr val="FFFF00"/>
              </a:solidFill>
            </a:endParaRPr>
          </a:p>
          <a:p>
            <a:pPr algn="l"/>
            <a:r>
              <a:rPr lang="zh-CN" altLang="en-US" sz="1400" b="0">
                <a:solidFill>
                  <a:srgbClr val="FFFF00"/>
                </a:solidFill>
              </a:rPr>
              <a:t>稠密</a:t>
            </a:r>
            <a:endParaRPr lang="zh-CN" altLang="en-US" sz="1400" b="0">
              <a:solidFill>
                <a:srgbClr val="FFFF00"/>
              </a:solidFill>
            </a:endParaRPr>
          </a:p>
          <a:p>
            <a:pPr algn="l"/>
            <a:r>
              <a:rPr lang="zh-CN" altLang="en-US" sz="1400" b="0">
                <a:solidFill>
                  <a:srgbClr val="FF3D3D"/>
                </a:solidFill>
              </a:rPr>
              <a:t>半稠密</a:t>
            </a:r>
            <a:endParaRPr lang="zh-CN" altLang="en-US" sz="1400" b="0">
              <a:solidFill>
                <a:srgbClr val="FF3D3D"/>
              </a:solidFill>
            </a:endParaRPr>
          </a:p>
        </p:txBody>
      </p:sp>
      <p:pic>
        <p:nvPicPr>
          <p:cNvPr id="2" name="图片 1"/>
          <p:cNvPicPr>
            <a:picLocks noChangeAspect="1"/>
          </p:cNvPicPr>
          <p:nvPr/>
        </p:nvPicPr>
        <p:blipFill>
          <a:blip r:embed="rId11"/>
          <a:stretch>
            <a:fillRect/>
          </a:stretch>
        </p:blipFill>
        <p:spPr>
          <a:xfrm>
            <a:off x="5643880" y="3153410"/>
            <a:ext cx="4257675" cy="2914650"/>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sp>
        <p:nvSpPr>
          <p:cNvPr id="21" name="标题 5"/>
          <p:cNvSpPr>
            <a:spLocks noGrp="1"/>
          </p:cNvSpPr>
          <p:nvPr>
            <p:custDataLst>
              <p:tags r:id="rId9"/>
            </p:custDataLst>
          </p:nvPr>
        </p:nvSpPr>
        <p:spPr>
          <a:xfrm>
            <a:off x="852170" y="417068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地图</a:t>
            </a:r>
            <a:r>
              <a:rPr lang="zh-CN" altLang="en-US" sz="1400" b="0">
                <a:solidFill>
                  <a:srgbClr val="FFFF00"/>
                </a:solidFill>
              </a:rPr>
              <a:t>分类</a:t>
            </a:r>
            <a:endParaRPr lang="zh-CN" altLang="en-US" sz="1400" b="0">
              <a:solidFill>
                <a:srgbClr val="FFFF00"/>
              </a:solidFill>
            </a:endParaRPr>
          </a:p>
        </p:txBody>
      </p:sp>
      <p:sp>
        <p:nvSpPr>
          <p:cNvPr id="22" name="左大括号 21"/>
          <p:cNvSpPr/>
          <p:nvPr/>
        </p:nvSpPr>
        <p:spPr>
          <a:xfrm>
            <a:off x="2067560" y="410718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标题 5"/>
          <p:cNvSpPr>
            <a:spLocks noGrp="1"/>
          </p:cNvSpPr>
          <p:nvPr>
            <p:custDataLst>
              <p:tags r:id="rId10"/>
            </p:custDataLst>
          </p:nvPr>
        </p:nvSpPr>
        <p:spPr>
          <a:xfrm>
            <a:off x="2289175" y="3914775"/>
            <a:ext cx="1235075" cy="8451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DF731"/>
                </a:solidFill>
              </a:rPr>
              <a:t>稀疏</a:t>
            </a:r>
            <a:endParaRPr lang="zh-CN" sz="1400" b="0">
              <a:solidFill>
                <a:srgbClr val="FFFF00"/>
              </a:solidFill>
            </a:endParaRPr>
          </a:p>
          <a:p>
            <a:pPr algn="l"/>
            <a:r>
              <a:rPr lang="zh-CN" altLang="en-US" sz="1400" b="0">
                <a:solidFill>
                  <a:srgbClr val="FFFF00"/>
                </a:solidFill>
              </a:rPr>
              <a:t>稠密</a:t>
            </a:r>
            <a:endParaRPr lang="zh-CN" altLang="en-US" sz="1400" b="0">
              <a:solidFill>
                <a:srgbClr val="FFFF00"/>
              </a:solidFill>
            </a:endParaRPr>
          </a:p>
          <a:p>
            <a:pPr algn="l"/>
            <a:r>
              <a:rPr lang="zh-CN" altLang="en-US" sz="1400" b="0">
                <a:solidFill>
                  <a:srgbClr val="FFFF00"/>
                </a:solidFill>
              </a:rPr>
              <a:t>半稠密</a:t>
            </a:r>
            <a:endParaRPr lang="zh-CN" altLang="en-US" sz="1400" b="0">
              <a:solidFill>
                <a:srgbClr val="FFFF00"/>
              </a:solidFill>
            </a:endParaRPr>
          </a:p>
        </p:txBody>
      </p:sp>
      <p:sp>
        <p:nvSpPr>
          <p:cNvPr id="17" name="标题 5"/>
          <p:cNvSpPr>
            <a:spLocks noGrp="1"/>
          </p:cNvSpPr>
          <p:nvPr>
            <p:custDataLst>
              <p:tags r:id="rId11"/>
            </p:custDataLst>
          </p:nvPr>
        </p:nvSpPr>
        <p:spPr>
          <a:xfrm>
            <a:off x="842645" y="511302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求解方法</a:t>
            </a:r>
            <a:r>
              <a:rPr lang="zh-CN" altLang="en-US" sz="1400" b="0">
                <a:solidFill>
                  <a:srgbClr val="FFFF00"/>
                </a:solidFill>
              </a:rPr>
              <a:t>分类</a:t>
            </a:r>
            <a:endParaRPr lang="zh-CN" altLang="en-US" sz="1400" b="0">
              <a:solidFill>
                <a:srgbClr val="FFFF00"/>
              </a:solidFill>
            </a:endParaRPr>
          </a:p>
        </p:txBody>
      </p:sp>
      <p:sp>
        <p:nvSpPr>
          <p:cNvPr id="18" name="左大括号 17"/>
          <p:cNvSpPr/>
          <p:nvPr/>
        </p:nvSpPr>
        <p:spPr>
          <a:xfrm>
            <a:off x="2496185" y="505904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标题 5"/>
          <p:cNvSpPr>
            <a:spLocks noGrp="1"/>
          </p:cNvSpPr>
          <p:nvPr>
            <p:custDataLst>
              <p:tags r:id="rId12"/>
            </p:custDataLst>
          </p:nvPr>
        </p:nvSpPr>
        <p:spPr>
          <a:xfrm>
            <a:off x="2717800" y="5001260"/>
            <a:ext cx="1235075" cy="6153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3D3D"/>
                </a:solidFill>
              </a:rPr>
              <a:t>滤波方法</a:t>
            </a:r>
            <a:endParaRPr lang="zh-CN" sz="1400" b="0">
              <a:solidFill>
                <a:srgbClr val="FF3D3D"/>
              </a:solidFill>
            </a:endParaRPr>
          </a:p>
          <a:p>
            <a:pPr algn="l"/>
            <a:r>
              <a:rPr lang="zh-CN" altLang="en-US" sz="1400" b="0">
                <a:solidFill>
                  <a:srgbClr val="FFFF00"/>
                </a:solidFill>
              </a:rPr>
              <a:t>优化方法</a:t>
            </a:r>
            <a:endParaRPr lang="zh-CN" altLang="en-US" sz="1400" b="0">
              <a:solidFill>
                <a:srgbClr val="FFFF00"/>
              </a:solidFill>
            </a:endParaRPr>
          </a:p>
        </p:txBody>
      </p:sp>
      <p:graphicFrame>
        <p:nvGraphicFramePr>
          <p:cNvPr id="75" name="对象 -2147480965"/>
          <p:cNvGraphicFramePr>
            <a:graphicFrameLocks noChangeAspect="1"/>
          </p:cNvGraphicFramePr>
          <p:nvPr/>
        </p:nvGraphicFramePr>
        <p:xfrm>
          <a:off x="5748020" y="3993515"/>
          <a:ext cx="3534410" cy="1638300"/>
        </p:xfrm>
        <a:graphic>
          <a:graphicData uri="http://schemas.openxmlformats.org/presentationml/2006/ole">
            <mc:AlternateContent xmlns:mc="http://schemas.openxmlformats.org/markup-compatibility/2006">
              <mc:Choice xmlns:v="urn:schemas-microsoft-com:vml" Requires="v">
                <p:oleObj spid="_x0000_s76" name="" r:id="rId13" imgW="3009900" imgH="1397000" progId="Equation.KSEE3">
                  <p:embed/>
                </p:oleObj>
              </mc:Choice>
              <mc:Fallback>
                <p:oleObj name="" r:id="rId13" imgW="3009900" imgH="1397000" progId="Equation.KSEE3">
                  <p:embed/>
                  <p:pic>
                    <p:nvPicPr>
                      <p:cNvPr id="0" name="图片 54"/>
                      <p:cNvPicPr/>
                      <p:nvPr/>
                    </p:nvPicPr>
                    <p:blipFill>
                      <a:blip r:embed="rId14"/>
                      <a:stretch>
                        <a:fillRect/>
                      </a:stretch>
                    </p:blipFill>
                    <p:spPr>
                      <a:xfrm>
                        <a:off x="5748020" y="3993515"/>
                        <a:ext cx="3534410" cy="1638300"/>
                      </a:xfrm>
                      <a:prstGeom prst="rect">
                        <a:avLst/>
                      </a:prstGeom>
                      <a:solidFill>
                        <a:schemeClr val="bg1"/>
                      </a:solidFill>
                      <a:ln w="38100">
                        <a:noFill/>
                        <a:miter/>
                      </a:ln>
                    </p:spPr>
                  </p:pic>
                </p:oleObj>
              </mc:Fallback>
            </mc:AlternateContent>
          </a:graphicData>
        </a:graphic>
      </p:graphicFrame>
      <p:sp>
        <p:nvSpPr>
          <p:cNvPr id="70" name="文本框 69"/>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a:t>
            </a:r>
            <a:r>
              <a:rPr lang="zh-CN" altLang="en-US" sz="1000">
                <a:solidFill>
                  <a:srgbClr val="FFFF00"/>
                </a:solidFill>
                <a:latin typeface="+mn-ea"/>
                <a:sym typeface="+mn-ea"/>
              </a:rPr>
              <a:t>求解</a:t>
            </a:r>
            <a:r>
              <a:rPr lang="en-US" altLang="zh-CN" sz="1000" b="0">
                <a:solidFill>
                  <a:srgbClr val="FFFF00"/>
                </a:solidFill>
                <a:latin typeface="+mn-ea"/>
              </a:rPr>
              <a:t>SLAM</a:t>
            </a:r>
            <a:r>
              <a:rPr lang="zh-CN" altLang="en-US" sz="1000" b="0">
                <a:solidFill>
                  <a:srgbClr val="FFFF00"/>
                </a:solidFill>
                <a:latin typeface="+mn-ea"/>
              </a:rPr>
              <a:t>问题的滤波方法和优化方法的具体数学推导，请阅读书本第</a:t>
            </a:r>
            <a:r>
              <a:rPr lang="en-US" altLang="zh-CN" sz="1000" b="0">
                <a:solidFill>
                  <a:srgbClr val="FFFF00"/>
                </a:solidFill>
                <a:latin typeface="+mn-ea"/>
              </a:rPr>
              <a:t>7</a:t>
            </a:r>
            <a:r>
              <a:rPr lang="zh-CN" altLang="en-US" sz="1000" b="0">
                <a:solidFill>
                  <a:srgbClr val="FFFF00"/>
                </a:solidFill>
                <a:latin typeface="+mn-ea"/>
              </a:rPr>
              <a:t>章的内容</a:t>
            </a:r>
            <a:endParaRPr lang="zh-CN" altLang="en-US" sz="1000" b="0">
              <a:solidFill>
                <a:srgbClr val="FFFF00"/>
              </a:solidFill>
              <a:latin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blinds(horizontal)">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sp>
        <p:nvSpPr>
          <p:cNvPr id="21" name="标题 5"/>
          <p:cNvSpPr>
            <a:spLocks noGrp="1"/>
          </p:cNvSpPr>
          <p:nvPr>
            <p:custDataLst>
              <p:tags r:id="rId9"/>
            </p:custDataLst>
          </p:nvPr>
        </p:nvSpPr>
        <p:spPr>
          <a:xfrm>
            <a:off x="852170" y="417068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地图</a:t>
            </a:r>
            <a:r>
              <a:rPr lang="zh-CN" altLang="en-US" sz="1400" b="0">
                <a:solidFill>
                  <a:srgbClr val="FFFF00"/>
                </a:solidFill>
              </a:rPr>
              <a:t>分类</a:t>
            </a:r>
            <a:endParaRPr lang="zh-CN" altLang="en-US" sz="1400" b="0">
              <a:solidFill>
                <a:srgbClr val="FFFF00"/>
              </a:solidFill>
            </a:endParaRPr>
          </a:p>
        </p:txBody>
      </p:sp>
      <p:sp>
        <p:nvSpPr>
          <p:cNvPr id="22" name="左大括号 21"/>
          <p:cNvSpPr/>
          <p:nvPr/>
        </p:nvSpPr>
        <p:spPr>
          <a:xfrm>
            <a:off x="2067560" y="410718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标题 5"/>
          <p:cNvSpPr>
            <a:spLocks noGrp="1"/>
          </p:cNvSpPr>
          <p:nvPr>
            <p:custDataLst>
              <p:tags r:id="rId10"/>
            </p:custDataLst>
          </p:nvPr>
        </p:nvSpPr>
        <p:spPr>
          <a:xfrm>
            <a:off x="2289175" y="3914775"/>
            <a:ext cx="1235075" cy="8451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DF731"/>
                </a:solidFill>
              </a:rPr>
              <a:t>稀疏</a:t>
            </a:r>
            <a:endParaRPr lang="zh-CN" sz="1400" b="0">
              <a:solidFill>
                <a:srgbClr val="FFFF00"/>
              </a:solidFill>
            </a:endParaRPr>
          </a:p>
          <a:p>
            <a:pPr algn="l"/>
            <a:r>
              <a:rPr lang="zh-CN" altLang="en-US" sz="1400" b="0">
                <a:solidFill>
                  <a:srgbClr val="FFFF00"/>
                </a:solidFill>
              </a:rPr>
              <a:t>稠密</a:t>
            </a:r>
            <a:endParaRPr lang="zh-CN" altLang="en-US" sz="1400" b="0">
              <a:solidFill>
                <a:srgbClr val="FFFF00"/>
              </a:solidFill>
            </a:endParaRPr>
          </a:p>
          <a:p>
            <a:pPr algn="l"/>
            <a:r>
              <a:rPr lang="zh-CN" altLang="en-US" sz="1400" b="0">
                <a:solidFill>
                  <a:srgbClr val="FFFF00"/>
                </a:solidFill>
              </a:rPr>
              <a:t>半稠密</a:t>
            </a:r>
            <a:endParaRPr lang="zh-CN" altLang="en-US" sz="1400" b="0">
              <a:solidFill>
                <a:srgbClr val="FFFF00"/>
              </a:solidFill>
            </a:endParaRPr>
          </a:p>
        </p:txBody>
      </p:sp>
      <p:sp>
        <p:nvSpPr>
          <p:cNvPr id="17" name="标题 5"/>
          <p:cNvSpPr>
            <a:spLocks noGrp="1"/>
          </p:cNvSpPr>
          <p:nvPr>
            <p:custDataLst>
              <p:tags r:id="rId11"/>
            </p:custDataLst>
          </p:nvPr>
        </p:nvSpPr>
        <p:spPr>
          <a:xfrm>
            <a:off x="842645" y="5113020"/>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求解方法</a:t>
            </a:r>
            <a:r>
              <a:rPr lang="zh-CN" altLang="en-US" sz="1400" b="0">
                <a:solidFill>
                  <a:srgbClr val="FFFF00"/>
                </a:solidFill>
              </a:rPr>
              <a:t>分类</a:t>
            </a:r>
            <a:endParaRPr lang="zh-CN" altLang="en-US" sz="1400" b="0">
              <a:solidFill>
                <a:srgbClr val="FFFF00"/>
              </a:solidFill>
            </a:endParaRPr>
          </a:p>
        </p:txBody>
      </p:sp>
      <p:sp>
        <p:nvSpPr>
          <p:cNvPr id="18" name="左大括号 17"/>
          <p:cNvSpPr/>
          <p:nvPr/>
        </p:nvSpPr>
        <p:spPr>
          <a:xfrm>
            <a:off x="2496185" y="505904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标题 5"/>
          <p:cNvSpPr>
            <a:spLocks noGrp="1"/>
          </p:cNvSpPr>
          <p:nvPr>
            <p:custDataLst>
              <p:tags r:id="rId12"/>
            </p:custDataLst>
          </p:nvPr>
        </p:nvSpPr>
        <p:spPr>
          <a:xfrm>
            <a:off x="2717800" y="5001260"/>
            <a:ext cx="1235075" cy="61531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DF731"/>
                </a:solidFill>
              </a:rPr>
              <a:t>滤波方法</a:t>
            </a:r>
            <a:endParaRPr lang="zh-CN" sz="1400" b="0">
              <a:solidFill>
                <a:srgbClr val="FDF731"/>
              </a:solidFill>
            </a:endParaRPr>
          </a:p>
          <a:p>
            <a:pPr algn="l"/>
            <a:r>
              <a:rPr lang="zh-CN" altLang="en-US" sz="1400" b="0">
                <a:solidFill>
                  <a:srgbClr val="FF3D3D"/>
                </a:solidFill>
              </a:rPr>
              <a:t>优化方法</a:t>
            </a:r>
            <a:endParaRPr lang="zh-CN" altLang="en-US" sz="1400" b="0">
              <a:solidFill>
                <a:srgbClr val="FF3D3D"/>
              </a:solidFill>
            </a:endParaRPr>
          </a:p>
        </p:txBody>
      </p:sp>
      <p:graphicFrame>
        <p:nvGraphicFramePr>
          <p:cNvPr id="62" name="对象 -2147481417"/>
          <p:cNvGraphicFramePr>
            <a:graphicFrameLocks noChangeAspect="1"/>
          </p:cNvGraphicFramePr>
          <p:nvPr/>
        </p:nvGraphicFramePr>
        <p:xfrm>
          <a:off x="5251450" y="3715385"/>
          <a:ext cx="5007610" cy="2471420"/>
        </p:xfrm>
        <a:graphic>
          <a:graphicData uri="http://schemas.openxmlformats.org/presentationml/2006/ole">
            <mc:AlternateContent xmlns:mc="http://schemas.openxmlformats.org/markup-compatibility/2006">
              <mc:Choice xmlns:v="urn:schemas-microsoft-com:vml" Requires="v">
                <p:oleObj spid="_x0000_s63" name="" r:id="rId13" imgW="3860800" imgH="1905000" progId="Equation.KSEE3">
                  <p:embed/>
                </p:oleObj>
              </mc:Choice>
              <mc:Fallback>
                <p:oleObj name="" r:id="rId13" imgW="3860800" imgH="1905000" progId="Equation.KSEE3">
                  <p:embed/>
                  <p:pic>
                    <p:nvPicPr>
                      <p:cNvPr id="0" name="图片 39"/>
                      <p:cNvPicPr/>
                      <p:nvPr/>
                    </p:nvPicPr>
                    <p:blipFill>
                      <a:blip r:embed="rId14"/>
                      <a:stretch>
                        <a:fillRect/>
                      </a:stretch>
                    </p:blipFill>
                    <p:spPr>
                      <a:xfrm>
                        <a:off x="5251450" y="3715385"/>
                        <a:ext cx="5007610" cy="2471420"/>
                      </a:xfrm>
                      <a:prstGeom prst="rect">
                        <a:avLst/>
                      </a:prstGeom>
                      <a:solidFill>
                        <a:schemeClr val="bg1"/>
                      </a:solidFill>
                      <a:ln w="38100">
                        <a:noFill/>
                        <a:miter/>
                      </a:ln>
                    </p:spPr>
                  </p:pic>
                </p:oleObj>
              </mc:Fallback>
            </mc:AlternateContent>
          </a:graphicData>
        </a:graphic>
      </p:graphicFrame>
      <p:sp>
        <p:nvSpPr>
          <p:cNvPr id="70" name="文本框 69"/>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a:t>
            </a:r>
            <a:r>
              <a:rPr lang="zh-CN" altLang="en-US" sz="1000">
                <a:solidFill>
                  <a:srgbClr val="FFFF00"/>
                </a:solidFill>
                <a:latin typeface="+mn-ea"/>
                <a:sym typeface="+mn-ea"/>
              </a:rPr>
              <a:t>求解</a:t>
            </a:r>
            <a:r>
              <a:rPr lang="en-US" altLang="zh-CN" sz="1000" b="0">
                <a:solidFill>
                  <a:srgbClr val="FFFF00"/>
                </a:solidFill>
                <a:latin typeface="+mn-ea"/>
              </a:rPr>
              <a:t>SLAM</a:t>
            </a:r>
            <a:r>
              <a:rPr lang="zh-CN" altLang="en-US" sz="1000" b="0">
                <a:solidFill>
                  <a:srgbClr val="FFFF00"/>
                </a:solidFill>
                <a:latin typeface="+mn-ea"/>
              </a:rPr>
              <a:t>问题的滤波方法和优化方法的具体数学推导，请阅读书本第</a:t>
            </a:r>
            <a:r>
              <a:rPr lang="en-US" altLang="zh-CN" sz="1000" b="0">
                <a:solidFill>
                  <a:srgbClr val="FFFF00"/>
                </a:solidFill>
                <a:latin typeface="+mn-ea"/>
              </a:rPr>
              <a:t>7</a:t>
            </a:r>
            <a:r>
              <a:rPr lang="zh-CN" altLang="en-US" sz="1000" b="0">
                <a:solidFill>
                  <a:srgbClr val="FFFF00"/>
                </a:solidFill>
                <a:latin typeface="+mn-ea"/>
              </a:rPr>
              <a:t>章的内容</a:t>
            </a:r>
            <a:endParaRPr lang="zh-CN" altLang="en-US" sz="1000" b="0">
              <a:solidFill>
                <a:srgbClr val="FFFF00"/>
              </a:solidFill>
              <a:latin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pic>
        <p:nvPicPr>
          <p:cNvPr id="2" name="图片 1" descr="捕获"/>
          <p:cNvPicPr>
            <a:picLocks noChangeAspect="1"/>
          </p:cNvPicPr>
          <p:nvPr/>
        </p:nvPicPr>
        <p:blipFill>
          <a:blip r:embed="rId5"/>
          <a:stretch>
            <a:fillRect/>
          </a:stretch>
        </p:blipFill>
        <p:spPr>
          <a:xfrm>
            <a:off x="2531745" y="1671955"/>
            <a:ext cx="7030720" cy="4539615"/>
          </a:xfrm>
          <a:prstGeom prst="rect">
            <a:avLst/>
          </a:prstGeom>
        </p:spPr>
      </p:pic>
    </p:spTree>
    <p:custDataLst>
      <p:tags r:id="rId6"/>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19468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ORB-SLAM2</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sz="2000" b="1" spc="300">
                <a:solidFill>
                  <a:srgbClr val="9CC2F0"/>
                </a:solidFill>
                <a:uFillTx/>
                <a:latin typeface="Arial" panose="020B0604020202020204" pitchFamily="34" charset="0"/>
                <a:ea typeface="微软雅黑" panose="020B0503020204020204" pitchFamily="34" charset="-122"/>
                <a:cs typeface="+mj-cs"/>
                <a:sym typeface="+mn-ea"/>
              </a:rPr>
              <a:t>LSD-SLAM</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9</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SVO</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552065" y="1775460"/>
            <a:ext cx="4980940" cy="460375"/>
          </a:xfrm>
          <a:prstGeom prst="rect">
            <a:avLst/>
          </a:prstGeom>
          <a:noFill/>
          <a:ln w="9525">
            <a:noFill/>
          </a:ln>
        </p:spPr>
        <p:txBody>
          <a:bodyPr wrap="square">
            <a:spAutoFit/>
          </a:bodyPr>
          <a:p>
            <a:pPr indent="0" algn="dist"/>
            <a:r>
              <a:rPr lang="en-US" altLang="zh-CN" sz="2400" b="0">
                <a:solidFill>
                  <a:srgbClr val="FFFF00"/>
                </a:solidFill>
                <a:latin typeface="Calibri" panose="020F0502020204030204" charset="0"/>
                <a:ea typeface="宋体" panose="02010600030101010101" pitchFamily="2" charset="-122"/>
              </a:rPr>
              <a:t>O R B - S L A M 2 </a:t>
            </a:r>
            <a:r>
              <a:rPr lang="zh-CN" altLang="en-US" sz="2400" b="0">
                <a:solidFill>
                  <a:srgbClr val="FFFF00"/>
                </a:solidFill>
                <a:latin typeface="Calibri" panose="020F0502020204030204" charset="0"/>
                <a:ea typeface="宋体" panose="02010600030101010101" pitchFamily="2" charset="-122"/>
              </a:rPr>
              <a:t>究竟是什么？</a:t>
            </a:r>
            <a:endParaRPr lang="zh-CN" altLang="en-US" sz="2400" b="0">
              <a:solidFill>
                <a:srgbClr val="FFFF00"/>
              </a:solidFill>
              <a:latin typeface="Calibri" panose="020F0502020204030204" charset="0"/>
              <a:ea typeface="宋体" panose="02010600030101010101" pitchFamily="2" charset="-122"/>
            </a:endParaRPr>
          </a:p>
        </p:txBody>
      </p:sp>
      <p:sp>
        <p:nvSpPr>
          <p:cNvPr id="10" name="文本框 9"/>
          <p:cNvSpPr txBox="1"/>
          <p:nvPr/>
        </p:nvSpPr>
        <p:spPr>
          <a:xfrm>
            <a:off x="1221105" y="3084195"/>
            <a:ext cx="1568450" cy="368300"/>
          </a:xfrm>
          <a:prstGeom prst="rect">
            <a:avLst/>
          </a:prstGeom>
          <a:noFill/>
          <a:ln w="9525">
            <a:noFill/>
          </a:ln>
        </p:spPr>
        <p:txBody>
          <a:bodyPr wrap="square">
            <a:spAutoFit/>
          </a:bodyPr>
          <a:p>
            <a:pPr indent="0"/>
            <a:r>
              <a:rPr lang="zh-CN" altLang="en-US">
                <a:solidFill>
                  <a:srgbClr val="FFFF00"/>
                </a:solidFill>
                <a:latin typeface="+mn-ea"/>
              </a:rPr>
              <a:t>一种图像特征</a:t>
            </a:r>
            <a:endParaRPr lang="zh-CN" altLang="en-US" u="sng">
              <a:solidFill>
                <a:srgbClr val="FFFF00"/>
              </a:solidFill>
              <a:latin typeface="+mn-ea"/>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圆角矩形 6"/>
          <p:cNvSpPr/>
          <p:nvPr/>
        </p:nvSpPr>
        <p:spPr>
          <a:xfrm>
            <a:off x="2578100" y="1756410"/>
            <a:ext cx="949325" cy="484505"/>
          </a:xfrm>
          <a:prstGeom prst="roundRect">
            <a:avLst/>
          </a:prstGeom>
          <a:noFill/>
          <a:ln w="19050">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3797300" y="1756410"/>
            <a:ext cx="1231265" cy="484505"/>
          </a:xfrm>
          <a:prstGeom prst="roundRect">
            <a:avLst/>
          </a:prstGeom>
          <a:noFill/>
          <a:ln w="19050">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圆角矩形 11"/>
          <p:cNvSpPr/>
          <p:nvPr/>
        </p:nvSpPr>
        <p:spPr>
          <a:xfrm>
            <a:off x="5085715" y="1751330"/>
            <a:ext cx="281940" cy="484505"/>
          </a:xfrm>
          <a:prstGeom prst="roundRect">
            <a:avLst/>
          </a:prstGeom>
          <a:noFill/>
          <a:ln w="19050">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下箭头 13"/>
          <p:cNvSpPr/>
          <p:nvPr/>
        </p:nvSpPr>
        <p:spPr>
          <a:xfrm rot="1860000">
            <a:off x="2725420" y="2256155"/>
            <a:ext cx="303530" cy="8077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下箭头 15"/>
          <p:cNvSpPr/>
          <p:nvPr/>
        </p:nvSpPr>
        <p:spPr>
          <a:xfrm>
            <a:off x="4260850" y="2346325"/>
            <a:ext cx="303530" cy="15811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下箭头 16"/>
          <p:cNvSpPr/>
          <p:nvPr/>
        </p:nvSpPr>
        <p:spPr>
          <a:xfrm rot="19320000">
            <a:off x="5378450" y="2267585"/>
            <a:ext cx="303530" cy="8077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3421380" y="3927475"/>
            <a:ext cx="1946275" cy="368300"/>
          </a:xfrm>
          <a:prstGeom prst="rect">
            <a:avLst/>
          </a:prstGeom>
          <a:noFill/>
          <a:ln w="9525">
            <a:noFill/>
          </a:ln>
        </p:spPr>
        <p:txBody>
          <a:bodyPr wrap="square">
            <a:spAutoFit/>
          </a:bodyPr>
          <a:p>
            <a:pPr indent="0"/>
            <a:r>
              <a:rPr lang="zh-CN" altLang="en-US">
                <a:solidFill>
                  <a:srgbClr val="FFFF00"/>
                </a:solidFill>
                <a:latin typeface="+mn-ea"/>
              </a:rPr>
              <a:t>同时定位与建图</a:t>
            </a:r>
            <a:endParaRPr lang="zh-CN" altLang="en-US">
              <a:solidFill>
                <a:srgbClr val="FFFF00"/>
              </a:solidFill>
              <a:latin typeface="+mn-ea"/>
            </a:endParaRPr>
          </a:p>
        </p:txBody>
      </p:sp>
      <p:sp>
        <p:nvSpPr>
          <p:cNvPr id="19" name="文本框 18"/>
          <p:cNvSpPr txBox="1"/>
          <p:nvPr/>
        </p:nvSpPr>
        <p:spPr>
          <a:xfrm>
            <a:off x="5431790" y="3069590"/>
            <a:ext cx="735330" cy="368300"/>
          </a:xfrm>
          <a:prstGeom prst="rect">
            <a:avLst/>
          </a:prstGeom>
          <a:noFill/>
          <a:ln w="9525">
            <a:noFill/>
          </a:ln>
        </p:spPr>
        <p:txBody>
          <a:bodyPr wrap="square">
            <a:spAutoFit/>
          </a:bodyPr>
          <a:p>
            <a:pPr indent="0"/>
            <a:r>
              <a:rPr lang="zh-CN" altLang="en-US">
                <a:solidFill>
                  <a:srgbClr val="FFFF00"/>
                </a:solidFill>
                <a:latin typeface="+mn-ea"/>
              </a:rPr>
              <a:t>版本</a:t>
            </a:r>
            <a:endParaRPr lang="zh-CN" altLang="en-US">
              <a:solidFill>
                <a:srgbClr val="FFFF00"/>
              </a:solidFill>
              <a:latin typeface="+mn-ea"/>
            </a:endParaRPr>
          </a:p>
        </p:txBody>
      </p:sp>
      <p:sp>
        <p:nvSpPr>
          <p:cNvPr id="20" name="椭圆 19"/>
          <p:cNvSpPr/>
          <p:nvPr/>
        </p:nvSpPr>
        <p:spPr>
          <a:xfrm>
            <a:off x="1362710" y="3452495"/>
            <a:ext cx="982980" cy="9144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ORB</a:t>
            </a:r>
            <a:endParaRPr lang="en-US" altLang="zh-CN"/>
          </a:p>
        </p:txBody>
      </p:sp>
      <p:sp>
        <p:nvSpPr>
          <p:cNvPr id="21" name="椭圆 20"/>
          <p:cNvSpPr/>
          <p:nvPr/>
        </p:nvSpPr>
        <p:spPr>
          <a:xfrm>
            <a:off x="379730" y="4035425"/>
            <a:ext cx="982980" cy="9144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SIFT</a:t>
            </a:r>
            <a:endParaRPr lang="en-US" altLang="zh-CN"/>
          </a:p>
        </p:txBody>
      </p:sp>
      <p:sp>
        <p:nvSpPr>
          <p:cNvPr id="22" name="椭圆 21"/>
          <p:cNvSpPr/>
          <p:nvPr/>
        </p:nvSpPr>
        <p:spPr>
          <a:xfrm>
            <a:off x="1362710" y="4589145"/>
            <a:ext cx="1174750" cy="9144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SURF</a:t>
            </a:r>
            <a:endParaRPr lang="en-US" altLang="zh-CN"/>
          </a:p>
        </p:txBody>
      </p:sp>
      <p:sp>
        <p:nvSpPr>
          <p:cNvPr id="23" name="椭圆 22"/>
          <p:cNvSpPr/>
          <p:nvPr/>
        </p:nvSpPr>
        <p:spPr>
          <a:xfrm>
            <a:off x="1137920" y="5532755"/>
            <a:ext cx="726440" cy="7200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
            </a:r>
            <a:endParaRPr lang="en-US" altLang="zh-CN"/>
          </a:p>
        </p:txBody>
      </p:sp>
      <p:sp>
        <p:nvSpPr>
          <p:cNvPr id="24" name="文本框 23"/>
          <p:cNvSpPr txBox="1"/>
          <p:nvPr/>
        </p:nvSpPr>
        <p:spPr>
          <a:xfrm>
            <a:off x="2850515" y="4295775"/>
            <a:ext cx="5015865" cy="368300"/>
          </a:xfrm>
          <a:prstGeom prst="rect">
            <a:avLst/>
          </a:prstGeom>
          <a:noFill/>
          <a:ln w="9525">
            <a:noFill/>
          </a:ln>
        </p:spPr>
        <p:txBody>
          <a:bodyPr wrap="square">
            <a:spAutoFit/>
          </a:bodyPr>
          <a:p>
            <a:pPr indent="0"/>
            <a:r>
              <a:rPr lang="en-US" altLang="zh-CN" b="1">
                <a:solidFill>
                  <a:srgbClr val="9CC2F0"/>
                </a:solidFill>
                <a:latin typeface="+mn-ea"/>
                <a:sym typeface="+mn-ea"/>
              </a:rPr>
              <a:t>(</a:t>
            </a:r>
            <a:r>
              <a:rPr lang="zh-CN" altLang="en-US" b="1">
                <a:solidFill>
                  <a:srgbClr val="9CC2F0"/>
                </a:solidFill>
                <a:latin typeface="+mn-ea"/>
                <a:sym typeface="+mn-ea"/>
              </a:rPr>
              <a:t>Simultaneous Localization and Mapping</a:t>
            </a:r>
            <a:r>
              <a:rPr lang="en-US" altLang="zh-CN" b="1">
                <a:solidFill>
                  <a:srgbClr val="9CC2F0"/>
                </a:solidFill>
                <a:latin typeface="+mn-ea"/>
                <a:sym typeface="+mn-ea"/>
              </a:rPr>
              <a:t>)</a:t>
            </a:r>
            <a:endParaRPr lang="en-US" altLang="zh-CN" b="1">
              <a:solidFill>
                <a:srgbClr val="9CC2F0"/>
              </a:solidFill>
              <a:latin typeface="+mn-ea"/>
              <a:sym typeface="+mn-ea"/>
            </a:endParaRPr>
          </a:p>
        </p:txBody>
      </p:sp>
      <p:sp>
        <p:nvSpPr>
          <p:cNvPr id="25" name="文本框 24"/>
          <p:cNvSpPr txBox="1"/>
          <p:nvPr/>
        </p:nvSpPr>
        <p:spPr>
          <a:xfrm>
            <a:off x="6113780" y="3050540"/>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ORB-SLAM2</a:t>
            </a:r>
            <a:endParaRPr lang="en-US" altLang="zh-CN" b="1">
              <a:solidFill>
                <a:schemeClr val="bg1"/>
              </a:solidFill>
              <a:latin typeface="+mn-ea"/>
            </a:endParaRPr>
          </a:p>
        </p:txBody>
      </p:sp>
      <p:sp>
        <p:nvSpPr>
          <p:cNvPr id="26" name="文本框 25"/>
          <p:cNvSpPr txBox="1"/>
          <p:nvPr/>
        </p:nvSpPr>
        <p:spPr>
          <a:xfrm>
            <a:off x="6113780" y="2592070"/>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a:t>
            </a:r>
            <a:endParaRPr lang="en-US" altLang="zh-CN" b="1">
              <a:solidFill>
                <a:schemeClr val="bg1"/>
              </a:solidFill>
              <a:latin typeface="+mn-ea"/>
            </a:endParaRPr>
          </a:p>
        </p:txBody>
      </p:sp>
      <p:sp>
        <p:nvSpPr>
          <p:cNvPr id="27" name="文本框 26"/>
          <p:cNvSpPr txBox="1"/>
          <p:nvPr/>
        </p:nvSpPr>
        <p:spPr>
          <a:xfrm>
            <a:off x="6113780" y="3515995"/>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ORB-SLAM3</a:t>
            </a:r>
            <a:endParaRPr lang="en-US" altLang="zh-CN" b="1">
              <a:solidFill>
                <a:schemeClr val="bg1"/>
              </a:solidFill>
              <a:latin typeface="+mn-ea"/>
            </a:endParaRPr>
          </a:p>
        </p:txBody>
      </p:sp>
      <p:sp>
        <p:nvSpPr>
          <p:cNvPr id="28" name="文本框 27"/>
          <p:cNvSpPr txBox="1"/>
          <p:nvPr/>
        </p:nvSpPr>
        <p:spPr>
          <a:xfrm>
            <a:off x="7760335" y="2601595"/>
            <a:ext cx="735330" cy="368300"/>
          </a:xfrm>
          <a:prstGeom prst="rect">
            <a:avLst/>
          </a:prstGeom>
          <a:noFill/>
          <a:ln w="9525">
            <a:noFill/>
          </a:ln>
        </p:spPr>
        <p:txBody>
          <a:bodyPr wrap="square">
            <a:spAutoFit/>
          </a:bodyPr>
          <a:p>
            <a:pPr indent="0"/>
            <a:r>
              <a:rPr lang="zh-CN" altLang="en-US">
                <a:solidFill>
                  <a:srgbClr val="9CC2F0"/>
                </a:solidFill>
                <a:latin typeface="+mn-ea"/>
              </a:rPr>
              <a:t>单目</a:t>
            </a:r>
            <a:endParaRPr lang="zh-CN" altLang="en-US">
              <a:solidFill>
                <a:srgbClr val="9CC2F0"/>
              </a:solidFill>
              <a:latin typeface="+mn-ea"/>
            </a:endParaRPr>
          </a:p>
        </p:txBody>
      </p:sp>
      <p:sp>
        <p:nvSpPr>
          <p:cNvPr id="29" name="文本框 28"/>
          <p:cNvSpPr txBox="1"/>
          <p:nvPr/>
        </p:nvSpPr>
        <p:spPr>
          <a:xfrm>
            <a:off x="7769860" y="3050540"/>
            <a:ext cx="2076450" cy="368300"/>
          </a:xfrm>
          <a:prstGeom prst="rect">
            <a:avLst/>
          </a:prstGeom>
          <a:noFill/>
          <a:ln w="9525">
            <a:noFill/>
          </a:ln>
        </p:spPr>
        <p:txBody>
          <a:bodyPr wrap="square">
            <a:spAutoFit/>
          </a:bodyPr>
          <a:p>
            <a:pPr indent="0"/>
            <a:r>
              <a:rPr lang="zh-CN" altLang="en-US">
                <a:solidFill>
                  <a:srgbClr val="9CC2F0"/>
                </a:solidFill>
                <a:latin typeface="+mn-ea"/>
              </a:rPr>
              <a:t>单目</a:t>
            </a:r>
            <a:r>
              <a:rPr lang="en-US" altLang="zh-CN">
                <a:solidFill>
                  <a:srgbClr val="9CC2F0"/>
                </a:solidFill>
                <a:latin typeface="+mn-ea"/>
              </a:rPr>
              <a:t>/</a:t>
            </a:r>
            <a:r>
              <a:rPr lang="zh-CN" altLang="en-US">
                <a:solidFill>
                  <a:srgbClr val="9CC2F0"/>
                </a:solidFill>
                <a:latin typeface="+mn-ea"/>
              </a:rPr>
              <a:t>双目</a:t>
            </a:r>
            <a:r>
              <a:rPr lang="en-US" altLang="zh-CN">
                <a:solidFill>
                  <a:srgbClr val="9CC2F0"/>
                </a:solidFill>
                <a:latin typeface="+mn-ea"/>
              </a:rPr>
              <a:t>/RGB-D</a:t>
            </a:r>
            <a:endParaRPr lang="en-US" altLang="zh-CN">
              <a:solidFill>
                <a:srgbClr val="9CC2F0"/>
              </a:solidFill>
              <a:latin typeface="+mn-ea"/>
            </a:endParaRPr>
          </a:p>
        </p:txBody>
      </p:sp>
      <p:sp>
        <p:nvSpPr>
          <p:cNvPr id="30" name="文本框 29"/>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关于图像特征的具体讲解，请阅读书本第</a:t>
            </a:r>
            <a:r>
              <a:rPr lang="en-US" altLang="zh-CN" sz="1000" b="0">
                <a:solidFill>
                  <a:srgbClr val="FFFF00"/>
                </a:solidFill>
                <a:latin typeface="+mn-ea"/>
              </a:rPr>
              <a:t>3</a:t>
            </a:r>
            <a:r>
              <a:rPr lang="zh-CN" altLang="en-US" sz="1000" b="0">
                <a:solidFill>
                  <a:srgbClr val="FFFF00"/>
                </a:solidFill>
                <a:latin typeface="+mn-ea"/>
              </a:rPr>
              <a:t>章的内容</a:t>
            </a:r>
            <a:endParaRPr lang="zh-CN" altLang="en-US" sz="1000" b="0">
              <a:solidFill>
                <a:srgbClr val="FFFF00"/>
              </a:solidFill>
              <a:latin typeface="+mn-ea"/>
            </a:endParaRPr>
          </a:p>
        </p:txBody>
      </p:sp>
      <p:sp>
        <p:nvSpPr>
          <p:cNvPr id="31" name="文本框 30"/>
          <p:cNvSpPr txBox="1"/>
          <p:nvPr/>
        </p:nvSpPr>
        <p:spPr>
          <a:xfrm>
            <a:off x="7769860" y="3518535"/>
            <a:ext cx="4361815" cy="368300"/>
          </a:xfrm>
          <a:prstGeom prst="rect">
            <a:avLst/>
          </a:prstGeom>
          <a:noFill/>
          <a:ln w="9525">
            <a:noFill/>
          </a:ln>
        </p:spPr>
        <p:txBody>
          <a:bodyPr wrap="square">
            <a:spAutoFit/>
          </a:bodyPr>
          <a:p>
            <a:pPr indent="0"/>
            <a:r>
              <a:rPr lang="zh-CN" altLang="en-US">
                <a:solidFill>
                  <a:srgbClr val="9CC2F0"/>
                </a:solidFill>
                <a:latin typeface="+mn-ea"/>
              </a:rPr>
              <a:t>单目</a:t>
            </a:r>
            <a:r>
              <a:rPr lang="en-US" altLang="zh-CN">
                <a:solidFill>
                  <a:srgbClr val="9CC2F0"/>
                </a:solidFill>
                <a:latin typeface="+mn-ea"/>
              </a:rPr>
              <a:t>/</a:t>
            </a:r>
            <a:r>
              <a:rPr lang="zh-CN" altLang="en-US">
                <a:solidFill>
                  <a:srgbClr val="9CC2F0"/>
                </a:solidFill>
                <a:latin typeface="+mn-ea"/>
              </a:rPr>
              <a:t>双目</a:t>
            </a:r>
            <a:r>
              <a:rPr lang="en-US" altLang="zh-CN">
                <a:solidFill>
                  <a:srgbClr val="9CC2F0"/>
                </a:solidFill>
                <a:latin typeface="+mn-ea"/>
              </a:rPr>
              <a:t>/RGB-D + IMU +Multi-Map</a:t>
            </a:r>
            <a:endParaRPr lang="en-US" altLang="zh-CN">
              <a:solidFill>
                <a:srgbClr val="9CC2F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500"/>
                                        <p:tgtEl>
                                          <p:spTgt spid="1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horizontal)">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blinds(horizontal)">
                                      <p:cBhvr>
                                        <p:cTn id="74" dur="500"/>
                                        <p:tgtEl>
                                          <p:spTgt spid="2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linds(horizontal)">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blinds(horizontal)">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14" grpId="0" animBg="1"/>
      <p:bldP spid="10" grpId="0"/>
      <p:bldP spid="20" grpId="0" animBg="1"/>
      <p:bldP spid="21" grpId="0" animBg="1"/>
      <p:bldP spid="22" grpId="0" animBg="1"/>
      <p:bldP spid="23" grpId="0" animBg="1"/>
      <p:bldP spid="30" grpId="0"/>
      <p:bldP spid="9" grpId="0" animBg="1"/>
      <p:bldP spid="16" grpId="0" animBg="1"/>
      <p:bldP spid="18" grpId="0"/>
      <p:bldP spid="24" grpId="0"/>
      <p:bldP spid="12" grpId="0" animBg="1"/>
      <p:bldP spid="17" grpId="0" animBg="1"/>
      <p:bldP spid="19" grpId="0"/>
      <p:bldP spid="25" grpId="0" animBg="1"/>
      <p:bldP spid="26" grpId="0" animBg="1"/>
      <p:bldP spid="27" grpId="0" animBg="1"/>
      <p:bldP spid="28" grpId="0"/>
      <p:bldP spid="29"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3" name="文本框 32"/>
          <p:cNvSpPr txBox="1"/>
          <p:nvPr/>
        </p:nvSpPr>
        <p:spPr>
          <a:xfrm>
            <a:off x="883920" y="4403725"/>
            <a:ext cx="10140315" cy="368300"/>
          </a:xfrm>
          <a:prstGeom prst="rect">
            <a:avLst/>
          </a:prstGeom>
          <a:solidFill>
            <a:schemeClr val="accent3">
              <a:lumMod val="50000"/>
            </a:schemeClr>
          </a:solidFill>
          <a:ln w="9525">
            <a:noFill/>
          </a:ln>
        </p:spPr>
        <p:txBody>
          <a:bodyPr wrap="square">
            <a:spAutoFit/>
          </a:bodyPr>
          <a:p>
            <a:pPr indent="0" algn="l"/>
            <a:r>
              <a:rPr lang="zh-CN" altLang="en-US" b="0">
                <a:solidFill>
                  <a:srgbClr val="FFFF00"/>
                </a:solidFill>
                <a:latin typeface="微软雅黑" panose="020B0503020204020204" pitchFamily="34" charset="-122"/>
                <a:ea typeface="微软雅黑" panose="020B0503020204020204" pitchFamily="34" charset="-122"/>
              </a:rPr>
              <a:t>特征点法、三维空间运动、多视图几何，这些都很难很复杂，为什么不放在单独的章节分别讨论呢？</a:t>
            </a:r>
            <a:endParaRPr lang="zh-CN" altLang="en-US" b="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873500" y="5201285"/>
            <a:ext cx="3961765" cy="1060450"/>
          </a:xfrm>
          <a:prstGeom prst="rect">
            <a:avLst/>
          </a:prstGeom>
          <a:noFill/>
          <a:ln w="9525">
            <a:noFill/>
          </a:ln>
        </p:spPr>
        <p:txBody>
          <a:bodyPr wrap="square">
            <a:spAutoFit/>
          </a:bodyPr>
          <a:p>
            <a:pPr indent="0">
              <a:lnSpc>
                <a:spcPct val="150000"/>
              </a:lnSpc>
            </a:pPr>
            <a:r>
              <a:rPr lang="zh-CN" altLang="en-US" sz="1400" b="0">
                <a:solidFill>
                  <a:srgbClr val="FFFF00"/>
                </a:solidFill>
                <a:latin typeface="+mn-ea"/>
              </a:rPr>
              <a:t>①</a:t>
            </a:r>
            <a:r>
              <a:rPr lang="en-US" altLang="zh-CN" sz="1400" b="0">
                <a:solidFill>
                  <a:srgbClr val="FFFF00"/>
                </a:solidFill>
                <a:latin typeface="+mn-ea"/>
              </a:rPr>
              <a:t> </a:t>
            </a:r>
            <a:r>
              <a:rPr lang="zh-CN" altLang="en-US" sz="1400" b="0">
                <a:solidFill>
                  <a:srgbClr val="FFFF00"/>
                </a:solidFill>
                <a:latin typeface="+mn-ea"/>
              </a:rPr>
              <a:t>仅部分内容，有工程应用价值</a:t>
            </a:r>
            <a:endParaRPr lang="zh-CN" altLang="en-US" sz="1400" b="0">
              <a:solidFill>
                <a:srgbClr val="FFFF00"/>
              </a:solidFill>
              <a:latin typeface="+mn-ea"/>
            </a:endParaRPr>
          </a:p>
          <a:p>
            <a:pPr indent="0">
              <a:lnSpc>
                <a:spcPct val="150000"/>
              </a:lnSpc>
            </a:pPr>
            <a:r>
              <a:rPr lang="zh-CN" altLang="en-US" sz="1400" b="0">
                <a:solidFill>
                  <a:srgbClr val="FFFF00"/>
                </a:solidFill>
                <a:latin typeface="+mn-ea"/>
              </a:rPr>
              <a:t>②</a:t>
            </a:r>
            <a:r>
              <a:rPr lang="en-US" altLang="zh-CN" sz="1400" b="0">
                <a:solidFill>
                  <a:srgbClr val="FFFF00"/>
                </a:solidFill>
                <a:latin typeface="+mn-ea"/>
              </a:rPr>
              <a:t> </a:t>
            </a:r>
            <a:r>
              <a:rPr lang="zh-CN" altLang="en-US" sz="1400" b="0">
                <a:solidFill>
                  <a:srgbClr val="FFFF00"/>
                </a:solidFill>
                <a:latin typeface="+mn-ea"/>
              </a:rPr>
              <a:t>结合实际算法框架讲解，更容易理解</a:t>
            </a:r>
            <a:endParaRPr lang="zh-CN" altLang="en-US" sz="1400" b="0">
              <a:solidFill>
                <a:srgbClr val="FFFF00"/>
              </a:solidFill>
              <a:latin typeface="+mn-ea"/>
            </a:endParaRPr>
          </a:p>
          <a:p>
            <a:pPr indent="0">
              <a:lnSpc>
                <a:spcPct val="150000"/>
              </a:lnSpc>
            </a:pPr>
            <a:r>
              <a:rPr lang="zh-CN" altLang="en-US" sz="1400" b="0">
                <a:solidFill>
                  <a:srgbClr val="FFFF00"/>
                </a:solidFill>
                <a:latin typeface="+mn-ea"/>
              </a:rPr>
              <a:t>③</a:t>
            </a:r>
            <a:r>
              <a:rPr lang="en-US" altLang="zh-CN" sz="1400" b="0">
                <a:solidFill>
                  <a:srgbClr val="FFFF00"/>
                </a:solidFill>
                <a:latin typeface="+mn-ea"/>
              </a:rPr>
              <a:t> </a:t>
            </a:r>
            <a:r>
              <a:rPr lang="zh-CN" altLang="en-US" sz="1400" b="0">
                <a:solidFill>
                  <a:srgbClr val="FFFF00"/>
                </a:solidFill>
                <a:latin typeface="+mn-ea"/>
              </a:rPr>
              <a:t>篇幅限制</a:t>
            </a:r>
            <a:endParaRPr lang="zh-CN" altLang="en-US" sz="1400" b="0">
              <a:solidFill>
                <a:srgbClr val="FFFF00"/>
              </a:solidFill>
              <a:latin typeface="+mn-ea"/>
            </a:endParaRPr>
          </a:p>
        </p:txBody>
      </p:sp>
      <p:pic>
        <p:nvPicPr>
          <p:cNvPr id="35" name="图片 34"/>
          <p:cNvPicPr>
            <a:picLocks noChangeAspect="1"/>
          </p:cNvPicPr>
          <p:nvPr/>
        </p:nvPicPr>
        <p:blipFill>
          <a:blip r:embed="rId7"/>
          <a:stretch>
            <a:fillRect/>
          </a:stretch>
        </p:blipFill>
        <p:spPr>
          <a:xfrm>
            <a:off x="5867400" y="941705"/>
            <a:ext cx="1811020" cy="2663825"/>
          </a:xfrm>
          <a:prstGeom prst="rect">
            <a:avLst/>
          </a:prstGeom>
        </p:spPr>
      </p:pic>
      <p:pic>
        <p:nvPicPr>
          <p:cNvPr id="36" name="图片 35"/>
          <p:cNvPicPr>
            <a:picLocks noChangeAspect="1"/>
          </p:cNvPicPr>
          <p:nvPr/>
        </p:nvPicPr>
        <p:blipFill>
          <a:blip r:embed="rId8"/>
          <a:stretch>
            <a:fillRect/>
          </a:stretch>
        </p:blipFill>
        <p:spPr>
          <a:xfrm>
            <a:off x="7908290" y="955675"/>
            <a:ext cx="2048510" cy="2612390"/>
          </a:xfrm>
          <a:prstGeom prst="rect">
            <a:avLst/>
          </a:prstGeom>
        </p:spPr>
      </p:pic>
      <p:pic>
        <p:nvPicPr>
          <p:cNvPr id="37" name="图片 36"/>
          <p:cNvPicPr>
            <a:picLocks noChangeAspect="1"/>
          </p:cNvPicPr>
          <p:nvPr/>
        </p:nvPicPr>
        <p:blipFill>
          <a:blip r:embed="rId9"/>
          <a:stretch>
            <a:fillRect/>
          </a:stretch>
        </p:blipFill>
        <p:spPr>
          <a:xfrm>
            <a:off x="10177145" y="955675"/>
            <a:ext cx="1847215" cy="2626360"/>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linds(horizontal)">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blinds(horizontal)">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2" grpId="0"/>
      <p:bldP spid="5" grpId="0" animBg="1"/>
      <p:bldP spid="33" grpId="0" animBg="1"/>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5727700" y="3131185"/>
            <a:ext cx="2543810"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5"/>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17" name="文本框 16"/>
          <p:cNvSpPr txBox="1"/>
          <p:nvPr/>
        </p:nvSpPr>
        <p:spPr>
          <a:xfrm>
            <a:off x="445770" y="3664585"/>
            <a:ext cx="5374005" cy="922020"/>
          </a:xfrm>
          <a:prstGeom prst="rect">
            <a:avLst/>
          </a:prstGeom>
          <a:noFill/>
          <a:ln w="9525">
            <a:noFill/>
          </a:ln>
        </p:spPr>
        <p:txBody>
          <a:bodyPr wrap="square">
            <a:spAutoFit/>
          </a:bodyPr>
          <a:p>
            <a:pPr indent="0">
              <a:lnSpc>
                <a:spcPct val="150000"/>
              </a:lnSpc>
              <a:buFont typeface="Wingdings" panose="05000000000000000000" charset="0"/>
              <a:buNone/>
            </a:pPr>
            <a:r>
              <a:rPr sz="1200" b="0">
                <a:solidFill>
                  <a:schemeClr val="bg1"/>
                </a:solidFill>
                <a:latin typeface="+mn-ea"/>
              </a:rPr>
              <a:t>SLAM就是求解运动物体（比如机器人、无人机、相机等）的位姿和环境中路标点（也就是环境地图点）的问题。当相机从不同的角度拍摄同一个物体时可以得到不同的图像，而这些图像中具有很多相同的信息，这就构成了</a:t>
            </a:r>
            <a:r>
              <a:rPr sz="1200" b="1" u="sng">
                <a:solidFill>
                  <a:srgbClr val="FFFF00"/>
                </a:solidFill>
                <a:latin typeface="+mn-ea"/>
              </a:rPr>
              <a:t>共视关系</a:t>
            </a:r>
            <a:r>
              <a:rPr sz="1200" b="0">
                <a:solidFill>
                  <a:schemeClr val="bg1"/>
                </a:solidFill>
                <a:latin typeface="+mn-ea"/>
              </a:rPr>
              <a:t>。</a:t>
            </a:r>
            <a:endParaRPr sz="1200" b="0">
              <a:solidFill>
                <a:schemeClr val="bg1"/>
              </a:solidFill>
              <a:latin typeface="+mn-ea"/>
            </a:endParaRPr>
          </a:p>
        </p:txBody>
      </p:sp>
      <p:sp>
        <p:nvSpPr>
          <p:cNvPr id="7" name="椭圆 6"/>
          <p:cNvSpPr/>
          <p:nvPr/>
        </p:nvSpPr>
        <p:spPr>
          <a:xfrm>
            <a:off x="5050155" y="4254500"/>
            <a:ext cx="777875" cy="35115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左大括号 7"/>
          <p:cNvSpPr/>
          <p:nvPr/>
        </p:nvSpPr>
        <p:spPr>
          <a:xfrm>
            <a:off x="5937250" y="3753485"/>
            <a:ext cx="128905" cy="140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6066155" y="3455670"/>
            <a:ext cx="981075" cy="46037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200" b="1">
                <a:solidFill>
                  <a:srgbClr val="FFFF00"/>
                </a:solidFill>
                <a:latin typeface="+mn-ea"/>
              </a:rPr>
              <a:t>直接法：</a:t>
            </a:r>
            <a:endParaRPr lang="zh-CN" altLang="en-US" sz="1200" b="1">
              <a:solidFill>
                <a:srgbClr val="FFFF00"/>
              </a:solidFill>
              <a:latin typeface="+mn-ea"/>
            </a:endParaRPr>
          </a:p>
        </p:txBody>
      </p:sp>
      <p:sp>
        <p:nvSpPr>
          <p:cNvPr id="10" name="文本框 9"/>
          <p:cNvSpPr txBox="1"/>
          <p:nvPr/>
        </p:nvSpPr>
        <p:spPr>
          <a:xfrm>
            <a:off x="5995035" y="4863465"/>
            <a:ext cx="944245" cy="829945"/>
          </a:xfrm>
          <a:prstGeom prst="rect">
            <a:avLst/>
          </a:prstGeom>
          <a:noFill/>
          <a:ln w="9525">
            <a:noFill/>
          </a:ln>
        </p:spPr>
        <p:txBody>
          <a:bodyPr wrap="square">
            <a:spAutoFit/>
          </a:bodyPr>
          <a:p>
            <a:pPr indent="0" algn="ctr">
              <a:lnSpc>
                <a:spcPct val="200000"/>
              </a:lnSpc>
              <a:buFont typeface="Wingdings" panose="05000000000000000000" charset="0"/>
              <a:buNone/>
            </a:pPr>
            <a:r>
              <a:rPr lang="en-US" altLang="zh-CN" sz="1200" b="0">
                <a:solidFill>
                  <a:srgbClr val="FFFF00"/>
                </a:solidFill>
                <a:latin typeface="+mn-ea"/>
              </a:rPr>
              <a:t>  </a:t>
            </a:r>
            <a:r>
              <a:rPr lang="zh-CN" altLang="en-US" sz="1200" b="1">
                <a:solidFill>
                  <a:srgbClr val="FFFF00"/>
                </a:solidFill>
                <a:latin typeface="+mn-ea"/>
              </a:rPr>
              <a:t>特征点法：</a:t>
            </a:r>
            <a:endParaRPr lang="zh-CN" altLang="en-US" sz="1200" b="1">
              <a:solidFill>
                <a:srgbClr val="FFFF00"/>
              </a:solidFill>
              <a:latin typeface="+mn-ea"/>
            </a:endParaRPr>
          </a:p>
          <a:p>
            <a:pPr indent="0" algn="ctr">
              <a:lnSpc>
                <a:spcPct val="200000"/>
              </a:lnSpc>
              <a:buFont typeface="Wingdings" panose="05000000000000000000" charset="0"/>
              <a:buNone/>
            </a:pPr>
            <a:r>
              <a:rPr lang="zh-CN" altLang="en-US" sz="1200" b="1">
                <a:solidFill>
                  <a:srgbClr val="FFFF00"/>
                </a:solidFill>
                <a:latin typeface="+mn-ea"/>
              </a:rPr>
              <a:t>（间接法）</a:t>
            </a:r>
            <a:r>
              <a:rPr lang="en-US" altLang="zh-CN" sz="1000" b="0">
                <a:solidFill>
                  <a:srgbClr val="FFFF00"/>
                </a:solidFill>
                <a:latin typeface="+mn-ea"/>
              </a:rPr>
              <a:t>   </a:t>
            </a:r>
            <a:endParaRPr lang="en-US" altLang="zh-CN" sz="1000" b="0">
              <a:solidFill>
                <a:srgbClr val="FFFF00"/>
              </a:solidFill>
              <a:latin typeface="+mn-ea"/>
            </a:endParaRPr>
          </a:p>
        </p:txBody>
      </p:sp>
      <p:sp>
        <p:nvSpPr>
          <p:cNvPr id="12" name="文本框 11"/>
          <p:cNvSpPr txBox="1"/>
          <p:nvPr/>
        </p:nvSpPr>
        <p:spPr>
          <a:xfrm>
            <a:off x="7282180" y="3302635"/>
            <a:ext cx="48133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像素</a:t>
            </a:r>
            <a:endParaRPr lang="zh-CN" altLang="en-US" sz="1000" b="0">
              <a:solidFill>
                <a:srgbClr val="FFFF00"/>
              </a:solidFill>
              <a:latin typeface="+mn-ea"/>
            </a:endParaRPr>
          </a:p>
        </p:txBody>
      </p:sp>
      <p:sp>
        <p:nvSpPr>
          <p:cNvPr id="14" name="文本框 13"/>
          <p:cNvSpPr txBox="1"/>
          <p:nvPr/>
        </p:nvSpPr>
        <p:spPr>
          <a:xfrm>
            <a:off x="8161020" y="3305810"/>
            <a:ext cx="45339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像素</a:t>
            </a:r>
            <a:endParaRPr lang="zh-CN" altLang="en-US" sz="1000" b="0">
              <a:solidFill>
                <a:srgbClr val="FFFF00"/>
              </a:solidFill>
              <a:latin typeface="+mn-ea"/>
            </a:endParaRPr>
          </a:p>
        </p:txBody>
      </p:sp>
      <p:cxnSp>
        <p:nvCxnSpPr>
          <p:cNvPr id="16" name="曲线连接符 15"/>
          <p:cNvCxnSpPr>
            <a:stCxn id="12" idx="2"/>
            <a:endCxn id="14" idx="2"/>
          </p:cNvCxnSpPr>
          <p:nvPr/>
        </p:nvCxnSpPr>
        <p:spPr>
          <a:xfrm rot="5400000" flipV="1">
            <a:off x="7953693" y="3270568"/>
            <a:ext cx="3175" cy="864870"/>
          </a:xfrm>
          <a:prstGeom prst="curvedConnector3">
            <a:avLst>
              <a:gd name="adj1" fmla="val 7590000"/>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616190" y="3899535"/>
            <a:ext cx="84645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共视关系</a:t>
            </a:r>
            <a:endParaRPr lang="zh-CN" altLang="en-US" sz="1000" b="0">
              <a:solidFill>
                <a:srgbClr val="FFFF00"/>
              </a:solidFill>
              <a:latin typeface="+mn-ea"/>
            </a:endParaRPr>
          </a:p>
        </p:txBody>
      </p:sp>
      <p:sp>
        <p:nvSpPr>
          <p:cNvPr id="19" name="文本框 18"/>
          <p:cNvSpPr txBox="1"/>
          <p:nvPr/>
        </p:nvSpPr>
        <p:spPr>
          <a:xfrm>
            <a:off x="7406640" y="4852035"/>
            <a:ext cx="46926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像素</a:t>
            </a:r>
            <a:endParaRPr lang="zh-CN" altLang="en-US" sz="1000" b="0">
              <a:solidFill>
                <a:srgbClr val="FFFF00"/>
              </a:solidFill>
              <a:latin typeface="+mn-ea"/>
            </a:endParaRPr>
          </a:p>
        </p:txBody>
      </p:sp>
      <p:sp>
        <p:nvSpPr>
          <p:cNvPr id="20" name="文本框 19"/>
          <p:cNvSpPr txBox="1"/>
          <p:nvPr/>
        </p:nvSpPr>
        <p:spPr>
          <a:xfrm>
            <a:off x="8237855" y="4864735"/>
            <a:ext cx="46926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像素</a:t>
            </a:r>
            <a:endParaRPr lang="zh-CN" altLang="en-US" sz="1000" b="0">
              <a:solidFill>
                <a:srgbClr val="FFFF00"/>
              </a:solidFill>
              <a:latin typeface="+mn-ea"/>
            </a:endParaRPr>
          </a:p>
        </p:txBody>
      </p:sp>
      <p:cxnSp>
        <p:nvCxnSpPr>
          <p:cNvPr id="21" name="直接箭头连接符 20"/>
          <p:cNvCxnSpPr>
            <a:stCxn id="19" idx="2"/>
          </p:cNvCxnSpPr>
          <p:nvPr/>
        </p:nvCxnSpPr>
        <p:spPr>
          <a:xfrm flipH="1">
            <a:off x="7639685" y="5250815"/>
            <a:ext cx="0" cy="226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8472170" y="5263515"/>
            <a:ext cx="0" cy="226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348855" y="5367655"/>
            <a:ext cx="57848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特征点</a:t>
            </a:r>
            <a:endParaRPr lang="zh-CN" altLang="en-US" sz="1000" b="0">
              <a:solidFill>
                <a:srgbClr val="FFFF00"/>
              </a:solidFill>
              <a:latin typeface="+mn-ea"/>
            </a:endParaRPr>
          </a:p>
        </p:txBody>
      </p:sp>
      <p:sp>
        <p:nvSpPr>
          <p:cNvPr id="24" name="文本框 23"/>
          <p:cNvSpPr txBox="1"/>
          <p:nvPr/>
        </p:nvSpPr>
        <p:spPr>
          <a:xfrm>
            <a:off x="8182610" y="5367655"/>
            <a:ext cx="57848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特征点</a:t>
            </a:r>
            <a:endParaRPr lang="zh-CN" altLang="en-US" sz="1000" b="0">
              <a:solidFill>
                <a:srgbClr val="FFFF00"/>
              </a:solidFill>
              <a:latin typeface="+mn-ea"/>
            </a:endParaRPr>
          </a:p>
        </p:txBody>
      </p:sp>
      <p:cxnSp>
        <p:nvCxnSpPr>
          <p:cNvPr id="25" name="曲线连接符 24"/>
          <p:cNvCxnSpPr/>
          <p:nvPr/>
        </p:nvCxnSpPr>
        <p:spPr>
          <a:xfrm rot="5400000" flipV="1">
            <a:off x="8006715" y="5391785"/>
            <a:ext cx="3175" cy="831215"/>
          </a:xfrm>
          <a:prstGeom prst="curvedConnector3">
            <a:avLst>
              <a:gd name="adj1" fmla="val 5100000"/>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691755" y="5870575"/>
            <a:ext cx="73342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共视关系</a:t>
            </a:r>
            <a:endParaRPr lang="zh-CN" altLang="en-US" sz="1000" b="0">
              <a:solidFill>
                <a:srgbClr val="FFFF00"/>
              </a:solidFill>
              <a:latin typeface="+mn-ea"/>
            </a:endParaRPr>
          </a:p>
        </p:txBody>
      </p:sp>
      <p:sp>
        <p:nvSpPr>
          <p:cNvPr id="27" name="右箭头 26"/>
          <p:cNvSpPr/>
          <p:nvPr>
            <p:custDataLst>
              <p:tags r:id="rId7"/>
            </p:custDataLst>
          </p:nvPr>
        </p:nvSpPr>
        <p:spPr>
          <a:xfrm>
            <a:off x="8877935" y="54705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左大括号 28"/>
          <p:cNvSpPr/>
          <p:nvPr/>
        </p:nvSpPr>
        <p:spPr>
          <a:xfrm>
            <a:off x="9770110" y="5165090"/>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文本框 29"/>
          <p:cNvSpPr txBox="1"/>
          <p:nvPr/>
        </p:nvSpPr>
        <p:spPr>
          <a:xfrm>
            <a:off x="9899015" y="5012690"/>
            <a:ext cx="1631950" cy="101473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a:solidFill>
                  <a:srgbClr val="FFFF00"/>
                </a:solidFill>
                <a:latin typeface="+mn-ea"/>
                <a:sym typeface="+mn-ea"/>
              </a:rPr>
              <a:t>①</a:t>
            </a:r>
            <a:r>
              <a:rPr lang="en-US" altLang="zh-CN" sz="1000">
                <a:solidFill>
                  <a:srgbClr val="FFFF00"/>
                </a:solidFill>
                <a:latin typeface="+mn-ea"/>
                <a:sym typeface="+mn-ea"/>
              </a:rPr>
              <a:t> </a:t>
            </a:r>
            <a:r>
              <a:rPr lang="zh-CN" altLang="en-US" sz="1000">
                <a:solidFill>
                  <a:srgbClr val="FFFF00"/>
                </a:solidFill>
                <a:latin typeface="+mn-ea"/>
                <a:sym typeface="+mn-ea"/>
              </a:rPr>
              <a:t>特征提取</a:t>
            </a:r>
            <a:endParaRPr lang="zh-CN" altLang="en-US" sz="1000">
              <a:solidFill>
                <a:srgbClr val="FFFF00"/>
              </a:solidFill>
              <a:latin typeface="+mn-ea"/>
              <a:sym typeface="+mn-ea"/>
            </a:endParaRPr>
          </a:p>
          <a:p>
            <a:pPr indent="0">
              <a:lnSpc>
                <a:spcPct val="200000"/>
              </a:lnSpc>
              <a:buFont typeface="Wingdings" panose="05000000000000000000" charset="0"/>
              <a:buNone/>
            </a:pPr>
            <a:r>
              <a:rPr lang="zh-CN" altLang="en-US" sz="1000">
                <a:solidFill>
                  <a:srgbClr val="FFFF00"/>
                </a:solidFill>
                <a:latin typeface="+mn-ea"/>
                <a:sym typeface="+mn-ea"/>
              </a:rPr>
              <a:t>②</a:t>
            </a:r>
            <a:r>
              <a:rPr lang="en-US" altLang="zh-CN" sz="1000">
                <a:solidFill>
                  <a:srgbClr val="FFFF00"/>
                </a:solidFill>
                <a:latin typeface="+mn-ea"/>
                <a:sym typeface="+mn-ea"/>
              </a:rPr>
              <a:t> </a:t>
            </a:r>
            <a:r>
              <a:rPr lang="zh-CN" altLang="en-US" sz="1000">
                <a:solidFill>
                  <a:srgbClr val="FFFF00"/>
                </a:solidFill>
                <a:latin typeface="+mn-ea"/>
                <a:sym typeface="+mn-ea"/>
              </a:rPr>
              <a:t>特征匹配</a:t>
            </a:r>
            <a:endParaRPr lang="zh-CN" altLang="en-US" sz="1000">
              <a:solidFill>
                <a:srgbClr val="FFFF00"/>
              </a:solidFill>
              <a:latin typeface="+mn-ea"/>
              <a:sym typeface="+mn-ea"/>
            </a:endParaRPr>
          </a:p>
          <a:p>
            <a:pPr indent="0">
              <a:lnSpc>
                <a:spcPct val="200000"/>
              </a:lnSpc>
              <a:buFont typeface="Wingdings" panose="05000000000000000000" charset="0"/>
              <a:buNone/>
            </a:pPr>
            <a:r>
              <a:rPr lang="zh-CN" altLang="en-US" sz="1000">
                <a:solidFill>
                  <a:srgbClr val="FFFF00"/>
                </a:solidFill>
                <a:latin typeface="+mn-ea"/>
                <a:sym typeface="+mn-ea"/>
              </a:rPr>
              <a:t>③</a:t>
            </a:r>
            <a:r>
              <a:rPr lang="en-US" altLang="zh-CN" sz="1000">
                <a:solidFill>
                  <a:srgbClr val="FFFF00"/>
                </a:solidFill>
                <a:latin typeface="+mn-ea"/>
                <a:sym typeface="+mn-ea"/>
              </a:rPr>
              <a:t> </a:t>
            </a:r>
            <a:r>
              <a:rPr lang="zh-CN" altLang="en-US" sz="1000">
                <a:solidFill>
                  <a:srgbClr val="FFFF00"/>
                </a:solidFill>
                <a:latin typeface="+mn-ea"/>
                <a:sym typeface="+mn-ea"/>
              </a:rPr>
              <a:t>多视图几何模型构建</a:t>
            </a:r>
            <a:endParaRPr lang="zh-CN" altLang="en-US" sz="1000" b="0">
              <a:solidFill>
                <a:srgbClr val="FFFF00"/>
              </a:solidFill>
              <a:latin typeface="+mn-ea"/>
              <a:sym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blinds(horizontal)">
                                      <p:cBhvr>
                                        <p:cTn id="66" dur="500"/>
                                        <p:tgtEl>
                                          <p:spTgt spid="2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linds(horizontal)">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linds(horizontal)">
                                      <p:cBhvr>
                                        <p:cTn id="74" dur="500"/>
                                        <p:tgtEl>
                                          <p:spTgt spid="2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blinds(horizontal)">
                                      <p:cBhvr>
                                        <p:cTn id="77" dur="500"/>
                                        <p:tgtEl>
                                          <p:spTgt spid="30"/>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linds(horizontal)">
                                      <p:cBhvr>
                                        <p:cTn id="8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animBg="1"/>
      <p:bldP spid="8" grpId="0" animBg="1"/>
      <p:bldP spid="9" grpId="0"/>
      <p:bldP spid="10" grpId="0"/>
      <p:bldP spid="12" grpId="0"/>
      <p:bldP spid="14" grpId="0"/>
      <p:bldP spid="18" grpId="0"/>
      <p:bldP spid="19" grpId="0"/>
      <p:bldP spid="20" grpId="0"/>
      <p:bldP spid="24" grpId="0"/>
      <p:bldP spid="23" grpId="0"/>
      <p:bldP spid="26" grpId="0"/>
      <p:bldP spid="27" grpId="0" animBg="1"/>
      <p:bldP spid="30" grpId="0"/>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41" name="文本框 40"/>
          <p:cNvSpPr txBox="1"/>
          <p:nvPr/>
        </p:nvSpPr>
        <p:spPr>
          <a:xfrm>
            <a:off x="1645285" y="2878455"/>
            <a:ext cx="720090" cy="368300"/>
          </a:xfrm>
          <a:prstGeom prst="rect">
            <a:avLst/>
          </a:prstGeom>
          <a:solidFill>
            <a:schemeClr val="accent3">
              <a:lumMod val="50000"/>
            </a:schemeClr>
          </a:solidFill>
        </p:spPr>
        <p:txBody>
          <a:bodyPr wrap="square" rtlCol="0">
            <a:spAutoFit/>
          </a:bodyPr>
          <a:p>
            <a:r>
              <a:rPr lang="zh-CN" altLang="en-US">
                <a:solidFill>
                  <a:srgbClr val="FDF731"/>
                </a:solidFill>
              </a:rPr>
              <a:t>特征？</a:t>
            </a:r>
            <a:endParaRPr lang="zh-CN" altLang="en-US">
              <a:solidFill>
                <a:srgbClr val="FDF731"/>
              </a:solidFill>
            </a:endParaRPr>
          </a:p>
        </p:txBody>
      </p:sp>
      <p:sp>
        <p:nvSpPr>
          <p:cNvPr id="42" name="文本框 41"/>
          <p:cNvSpPr txBox="1"/>
          <p:nvPr/>
        </p:nvSpPr>
        <p:spPr>
          <a:xfrm>
            <a:off x="4253230" y="2878455"/>
            <a:ext cx="1186180" cy="368300"/>
          </a:xfrm>
          <a:prstGeom prst="rect">
            <a:avLst/>
          </a:prstGeom>
          <a:solidFill>
            <a:schemeClr val="accent3">
              <a:lumMod val="50000"/>
            </a:schemeClr>
          </a:solidFill>
        </p:spPr>
        <p:txBody>
          <a:bodyPr wrap="square" rtlCol="0">
            <a:spAutoFit/>
          </a:bodyPr>
          <a:p>
            <a:r>
              <a:rPr lang="zh-CN" altLang="en-US">
                <a:solidFill>
                  <a:srgbClr val="FDF731"/>
                </a:solidFill>
              </a:rPr>
              <a:t>特征描述？</a:t>
            </a:r>
            <a:endParaRPr lang="zh-CN" altLang="en-US">
              <a:solidFill>
                <a:srgbClr val="FDF731"/>
              </a:solidFill>
            </a:endParaRPr>
          </a:p>
        </p:txBody>
      </p:sp>
      <p:sp>
        <p:nvSpPr>
          <p:cNvPr id="43" name="文本框 42"/>
          <p:cNvSpPr txBox="1"/>
          <p:nvPr/>
        </p:nvSpPr>
        <p:spPr>
          <a:xfrm>
            <a:off x="9103360" y="2878455"/>
            <a:ext cx="1214755" cy="368300"/>
          </a:xfrm>
          <a:prstGeom prst="rect">
            <a:avLst/>
          </a:prstGeom>
          <a:solidFill>
            <a:schemeClr val="accent3">
              <a:lumMod val="50000"/>
            </a:schemeClr>
          </a:solidFill>
        </p:spPr>
        <p:txBody>
          <a:bodyPr wrap="square" rtlCol="0">
            <a:spAutoFit/>
          </a:bodyPr>
          <a:p>
            <a:r>
              <a:rPr lang="zh-CN" altLang="en-US">
                <a:solidFill>
                  <a:srgbClr val="FDF731"/>
                </a:solidFill>
              </a:rPr>
              <a:t>特征匹配？</a:t>
            </a:r>
            <a:endParaRPr lang="zh-CN" altLang="en-US">
              <a:solidFill>
                <a:srgbClr val="FDF731"/>
              </a:solidFill>
            </a:endParaRPr>
          </a:p>
        </p:txBody>
      </p:sp>
      <p:sp>
        <p:nvSpPr>
          <p:cNvPr id="44" name="文本框 43"/>
          <p:cNvSpPr txBox="1"/>
          <p:nvPr/>
        </p:nvSpPr>
        <p:spPr>
          <a:xfrm>
            <a:off x="6720840" y="2878455"/>
            <a:ext cx="1186180" cy="368300"/>
          </a:xfrm>
          <a:prstGeom prst="rect">
            <a:avLst/>
          </a:prstGeom>
          <a:solidFill>
            <a:schemeClr val="accent3">
              <a:lumMod val="50000"/>
            </a:schemeClr>
          </a:solidFill>
        </p:spPr>
        <p:txBody>
          <a:bodyPr wrap="square" rtlCol="0">
            <a:spAutoFit/>
          </a:bodyPr>
          <a:p>
            <a:r>
              <a:rPr lang="zh-CN" altLang="en-US">
                <a:solidFill>
                  <a:srgbClr val="FDF731"/>
                </a:solidFill>
              </a:rPr>
              <a:t>特征提取？</a:t>
            </a:r>
            <a:endParaRPr lang="zh-CN" altLang="en-US">
              <a:solidFill>
                <a:srgbClr val="FDF731"/>
              </a:solidFill>
            </a:endParaRPr>
          </a:p>
        </p:txBody>
      </p:sp>
      <p:pic>
        <p:nvPicPr>
          <p:cNvPr id="45" name="图片 44"/>
          <p:cNvPicPr>
            <a:picLocks noChangeAspect="1"/>
          </p:cNvPicPr>
          <p:nvPr/>
        </p:nvPicPr>
        <p:blipFill>
          <a:blip r:embed="rId7"/>
          <a:stretch>
            <a:fillRect/>
          </a:stretch>
        </p:blipFill>
        <p:spPr>
          <a:xfrm>
            <a:off x="1137920" y="3493135"/>
            <a:ext cx="1948815" cy="1216660"/>
          </a:xfrm>
          <a:prstGeom prst="rect">
            <a:avLst/>
          </a:prstGeom>
        </p:spPr>
      </p:pic>
      <p:pic>
        <p:nvPicPr>
          <p:cNvPr id="46" name="图片 45"/>
          <p:cNvPicPr>
            <a:picLocks noChangeAspect="1"/>
          </p:cNvPicPr>
          <p:nvPr/>
        </p:nvPicPr>
        <p:blipFill>
          <a:blip r:embed="rId8"/>
          <a:stretch>
            <a:fillRect/>
          </a:stretch>
        </p:blipFill>
        <p:spPr>
          <a:xfrm>
            <a:off x="1321435" y="4866640"/>
            <a:ext cx="1581785" cy="960120"/>
          </a:xfrm>
          <a:prstGeom prst="rect">
            <a:avLst/>
          </a:prstGeom>
        </p:spPr>
      </p:pic>
      <p:sp>
        <p:nvSpPr>
          <p:cNvPr id="47" name="文本框 46"/>
          <p:cNvSpPr txBox="1"/>
          <p:nvPr/>
        </p:nvSpPr>
        <p:spPr>
          <a:xfrm>
            <a:off x="1364615" y="6012180"/>
            <a:ext cx="1502410" cy="645160"/>
          </a:xfrm>
          <a:prstGeom prst="rect">
            <a:avLst/>
          </a:prstGeom>
          <a:solidFill>
            <a:schemeClr val="bg1"/>
          </a:solidFill>
        </p:spPr>
        <p:txBody>
          <a:bodyPr wrap="square" rtlCol="0">
            <a:spAutoFit/>
          </a:bodyPr>
          <a:p>
            <a:r>
              <a:rPr lang="en-US" altLang="zh-CN">
                <a:solidFill>
                  <a:schemeClr val="tx1"/>
                </a:solidFill>
              </a:rPr>
              <a:t>1 3 5 7 9   ...</a:t>
            </a:r>
            <a:endParaRPr lang="en-US" altLang="zh-CN">
              <a:solidFill>
                <a:schemeClr val="tx1"/>
              </a:solidFill>
            </a:endParaRPr>
          </a:p>
          <a:p>
            <a:r>
              <a:rPr lang="en-US" altLang="zh-CN">
                <a:solidFill>
                  <a:schemeClr val="tx1"/>
                </a:solidFill>
              </a:rPr>
              <a:t>2 4 6 8 10 ...</a:t>
            </a:r>
            <a:endParaRPr lang="en-US" altLang="zh-CN">
              <a:solidFill>
                <a:schemeClr val="tx1"/>
              </a:solidFill>
            </a:endParaRPr>
          </a:p>
        </p:txBody>
      </p:sp>
      <p:cxnSp>
        <p:nvCxnSpPr>
          <p:cNvPr id="48" name="直接箭头连接符 47"/>
          <p:cNvCxnSpPr>
            <a:stCxn id="41" idx="3"/>
            <a:endCxn id="42" idx="1"/>
          </p:cNvCxnSpPr>
          <p:nvPr/>
        </p:nvCxnSpPr>
        <p:spPr>
          <a:xfrm>
            <a:off x="2365375" y="3062605"/>
            <a:ext cx="18878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a:stCxn id="42" idx="3"/>
            <a:endCxn id="44" idx="1"/>
          </p:cNvCxnSpPr>
          <p:nvPr/>
        </p:nvCxnSpPr>
        <p:spPr>
          <a:xfrm>
            <a:off x="5439410" y="3062605"/>
            <a:ext cx="12814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44" idx="3"/>
            <a:endCxn id="43" idx="1"/>
          </p:cNvCxnSpPr>
          <p:nvPr/>
        </p:nvCxnSpPr>
        <p:spPr>
          <a:xfrm>
            <a:off x="7907020" y="3062605"/>
            <a:ext cx="11963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3863340" y="3801110"/>
            <a:ext cx="1974850" cy="645160"/>
          </a:xfrm>
          <a:prstGeom prst="rect">
            <a:avLst/>
          </a:prstGeom>
          <a:noFill/>
        </p:spPr>
        <p:txBody>
          <a:bodyPr wrap="square" rtlCol="0">
            <a:spAutoFit/>
          </a:bodyPr>
          <a:p>
            <a:pPr>
              <a:lnSpc>
                <a:spcPct val="150000"/>
              </a:lnSpc>
            </a:pPr>
            <a:r>
              <a:rPr lang="zh-CN" altLang="en-US" sz="1200">
                <a:solidFill>
                  <a:srgbClr val="FDF731"/>
                </a:solidFill>
              </a:rPr>
              <a:t>严重秃头，黑色，细，</a:t>
            </a:r>
            <a:r>
              <a:rPr lang="en-US" altLang="zh-CN" sz="1200">
                <a:solidFill>
                  <a:srgbClr val="FDF731"/>
                </a:solidFill>
              </a:rPr>
              <a:t>...</a:t>
            </a:r>
            <a:endParaRPr lang="zh-CN" altLang="en-US" sz="1200">
              <a:solidFill>
                <a:srgbClr val="FDF731"/>
              </a:solidFill>
            </a:endParaRPr>
          </a:p>
          <a:p>
            <a:pPr>
              <a:lnSpc>
                <a:spcPct val="150000"/>
              </a:lnSpc>
            </a:pPr>
            <a:r>
              <a:rPr lang="zh-CN" altLang="en-US" sz="1200">
                <a:solidFill>
                  <a:srgbClr val="FDF731"/>
                </a:solidFill>
              </a:rPr>
              <a:t>轻微秃头，黑色，粗，</a:t>
            </a:r>
            <a:r>
              <a:rPr lang="en-US" altLang="zh-CN" sz="1200">
                <a:solidFill>
                  <a:srgbClr val="FDF731"/>
                </a:solidFill>
              </a:rPr>
              <a:t>...</a:t>
            </a:r>
            <a:endParaRPr lang="en-US" altLang="zh-CN" sz="1200">
              <a:solidFill>
                <a:srgbClr val="FDF731"/>
              </a:solidFill>
            </a:endParaRPr>
          </a:p>
        </p:txBody>
      </p:sp>
      <p:sp>
        <p:nvSpPr>
          <p:cNvPr id="52" name="文本框 51"/>
          <p:cNvSpPr txBox="1"/>
          <p:nvPr/>
        </p:nvSpPr>
        <p:spPr>
          <a:xfrm>
            <a:off x="3999230" y="5038725"/>
            <a:ext cx="1585595" cy="645160"/>
          </a:xfrm>
          <a:prstGeom prst="rect">
            <a:avLst/>
          </a:prstGeom>
          <a:noFill/>
        </p:spPr>
        <p:txBody>
          <a:bodyPr wrap="square" rtlCol="0">
            <a:spAutoFit/>
          </a:bodyPr>
          <a:p>
            <a:pPr>
              <a:lnSpc>
                <a:spcPct val="150000"/>
              </a:lnSpc>
            </a:pPr>
            <a:r>
              <a:rPr lang="zh-CN" altLang="en-US" sz="1200">
                <a:solidFill>
                  <a:srgbClr val="FDF731"/>
                </a:solidFill>
              </a:rPr>
              <a:t>旋转纹，间距大，</a:t>
            </a:r>
            <a:r>
              <a:rPr lang="en-US" altLang="zh-CN" sz="1200">
                <a:solidFill>
                  <a:srgbClr val="FDF731"/>
                </a:solidFill>
              </a:rPr>
              <a:t>...</a:t>
            </a:r>
            <a:endParaRPr lang="zh-CN" altLang="en-US" sz="1200">
              <a:solidFill>
                <a:srgbClr val="FDF731"/>
              </a:solidFill>
            </a:endParaRPr>
          </a:p>
          <a:p>
            <a:pPr>
              <a:lnSpc>
                <a:spcPct val="150000"/>
              </a:lnSpc>
            </a:pPr>
            <a:r>
              <a:rPr lang="zh-CN" altLang="en-US" sz="1200">
                <a:solidFill>
                  <a:srgbClr val="FDF731"/>
                </a:solidFill>
              </a:rPr>
              <a:t>层叠纹，间距小，</a:t>
            </a:r>
            <a:r>
              <a:rPr lang="en-US" altLang="zh-CN" sz="1200">
                <a:solidFill>
                  <a:srgbClr val="FDF731"/>
                </a:solidFill>
              </a:rPr>
              <a:t>...</a:t>
            </a:r>
            <a:endParaRPr lang="en-US" altLang="zh-CN" sz="1200">
              <a:solidFill>
                <a:srgbClr val="FDF731"/>
              </a:solidFill>
            </a:endParaRPr>
          </a:p>
        </p:txBody>
      </p:sp>
      <p:sp>
        <p:nvSpPr>
          <p:cNvPr id="53" name="文本框 52"/>
          <p:cNvSpPr txBox="1"/>
          <p:nvPr/>
        </p:nvSpPr>
        <p:spPr>
          <a:xfrm>
            <a:off x="4126230" y="6040755"/>
            <a:ext cx="1312545" cy="645160"/>
          </a:xfrm>
          <a:prstGeom prst="rect">
            <a:avLst/>
          </a:prstGeom>
          <a:noFill/>
        </p:spPr>
        <p:txBody>
          <a:bodyPr wrap="square" rtlCol="0">
            <a:spAutoFit/>
          </a:bodyPr>
          <a:p>
            <a:pPr>
              <a:lnSpc>
                <a:spcPct val="150000"/>
              </a:lnSpc>
            </a:pPr>
            <a:r>
              <a:rPr lang="zh-CN" altLang="en-US" sz="1200">
                <a:solidFill>
                  <a:srgbClr val="FDF731"/>
                </a:solidFill>
              </a:rPr>
              <a:t>奇数，正数，</a:t>
            </a:r>
            <a:r>
              <a:rPr lang="en-US" altLang="zh-CN" sz="1200">
                <a:solidFill>
                  <a:srgbClr val="FDF731"/>
                </a:solidFill>
              </a:rPr>
              <a:t>...</a:t>
            </a:r>
            <a:endParaRPr lang="zh-CN" altLang="en-US" sz="1200">
              <a:solidFill>
                <a:srgbClr val="FDF731"/>
              </a:solidFill>
            </a:endParaRPr>
          </a:p>
          <a:p>
            <a:pPr>
              <a:lnSpc>
                <a:spcPct val="150000"/>
              </a:lnSpc>
            </a:pPr>
            <a:r>
              <a:rPr lang="zh-CN" altLang="en-US" sz="1200">
                <a:solidFill>
                  <a:srgbClr val="FDF731"/>
                </a:solidFill>
              </a:rPr>
              <a:t>偶数，正数，</a:t>
            </a:r>
            <a:r>
              <a:rPr lang="en-US" altLang="zh-CN" sz="1200">
                <a:solidFill>
                  <a:srgbClr val="FDF731"/>
                </a:solidFill>
              </a:rPr>
              <a:t>...</a:t>
            </a:r>
            <a:endParaRPr lang="en-US" altLang="zh-CN" sz="1200">
              <a:solidFill>
                <a:srgbClr val="FDF731"/>
              </a:solidFill>
            </a:endParaRPr>
          </a:p>
        </p:txBody>
      </p:sp>
      <p:pic>
        <p:nvPicPr>
          <p:cNvPr id="54" name="图片 53"/>
          <p:cNvPicPr>
            <a:picLocks noChangeAspect="1"/>
          </p:cNvPicPr>
          <p:nvPr/>
        </p:nvPicPr>
        <p:blipFill>
          <a:blip r:embed="rId9"/>
          <a:stretch>
            <a:fillRect/>
          </a:stretch>
        </p:blipFill>
        <p:spPr>
          <a:xfrm rot="16200000">
            <a:off x="6099175" y="4732020"/>
            <a:ext cx="2489200" cy="1360805"/>
          </a:xfrm>
          <a:prstGeom prst="rect">
            <a:avLst/>
          </a:prstGeom>
        </p:spPr>
      </p:pic>
      <p:sp>
        <p:nvSpPr>
          <p:cNvPr id="55" name="文本框 54"/>
          <p:cNvSpPr txBox="1"/>
          <p:nvPr/>
        </p:nvSpPr>
        <p:spPr>
          <a:xfrm>
            <a:off x="6700520" y="3493135"/>
            <a:ext cx="1323975" cy="645160"/>
          </a:xfrm>
          <a:prstGeom prst="rect">
            <a:avLst/>
          </a:prstGeom>
          <a:noFill/>
        </p:spPr>
        <p:txBody>
          <a:bodyPr wrap="square" rtlCol="0">
            <a:spAutoFit/>
          </a:bodyPr>
          <a:p>
            <a:pPr>
              <a:lnSpc>
                <a:spcPct val="150000"/>
              </a:lnSpc>
            </a:pPr>
            <a:r>
              <a:rPr lang="zh-CN" sz="1200">
                <a:solidFill>
                  <a:srgbClr val="FDF731"/>
                </a:solidFill>
              </a:rPr>
              <a:t>信息采集与编码</a:t>
            </a:r>
            <a:endParaRPr lang="zh-CN" sz="1200">
              <a:solidFill>
                <a:srgbClr val="FDF731"/>
              </a:solidFill>
            </a:endParaRPr>
          </a:p>
          <a:p>
            <a:pPr>
              <a:lnSpc>
                <a:spcPct val="150000"/>
              </a:lnSpc>
            </a:pPr>
            <a:r>
              <a:rPr lang="zh-CN" sz="1200">
                <a:solidFill>
                  <a:srgbClr val="FDF731"/>
                </a:solidFill>
              </a:rPr>
              <a:t>数据建模与运算</a:t>
            </a:r>
            <a:endParaRPr lang="zh-CN" sz="1200">
              <a:solidFill>
                <a:srgbClr val="FDF731"/>
              </a:solidFill>
            </a:endParaRPr>
          </a:p>
        </p:txBody>
      </p:sp>
      <p:pic>
        <p:nvPicPr>
          <p:cNvPr id="57" name="图片 56"/>
          <p:cNvPicPr>
            <a:picLocks noChangeAspect="1"/>
          </p:cNvPicPr>
          <p:nvPr/>
        </p:nvPicPr>
        <p:blipFill>
          <a:blip r:embed="rId10"/>
          <a:stretch>
            <a:fillRect/>
          </a:stretch>
        </p:blipFill>
        <p:spPr>
          <a:xfrm>
            <a:off x="8950960" y="5362575"/>
            <a:ext cx="628650" cy="923925"/>
          </a:xfrm>
          <a:prstGeom prst="rect">
            <a:avLst/>
          </a:prstGeom>
        </p:spPr>
      </p:pic>
      <p:pic>
        <p:nvPicPr>
          <p:cNvPr id="58" name="图片 57"/>
          <p:cNvPicPr>
            <a:picLocks noChangeAspect="1"/>
          </p:cNvPicPr>
          <p:nvPr/>
        </p:nvPicPr>
        <p:blipFill>
          <a:blip r:embed="rId11"/>
          <a:stretch>
            <a:fillRect/>
          </a:stretch>
        </p:blipFill>
        <p:spPr>
          <a:xfrm>
            <a:off x="10053955" y="5381625"/>
            <a:ext cx="771525" cy="904875"/>
          </a:xfrm>
          <a:prstGeom prst="rect">
            <a:avLst/>
          </a:prstGeom>
        </p:spPr>
      </p:pic>
      <p:sp>
        <p:nvSpPr>
          <p:cNvPr id="59" name="文本框 58"/>
          <p:cNvSpPr txBox="1"/>
          <p:nvPr/>
        </p:nvSpPr>
        <p:spPr>
          <a:xfrm>
            <a:off x="11185525" y="5381625"/>
            <a:ext cx="460375" cy="904875"/>
          </a:xfrm>
          <a:prstGeom prst="rect">
            <a:avLst/>
          </a:prstGeom>
          <a:solidFill>
            <a:schemeClr val="bg1"/>
          </a:solidFill>
        </p:spPr>
        <p:txBody>
          <a:bodyPr wrap="square" rtlCol="0">
            <a:noAutofit/>
          </a:bodyPr>
          <a:p>
            <a:r>
              <a:rPr lang="en-US" altLang="zh-CN">
                <a:solidFill>
                  <a:schemeClr val="tx1"/>
                </a:solidFill>
              </a:rPr>
              <a:t> </a:t>
            </a:r>
            <a:endParaRPr lang="en-US" altLang="zh-CN">
              <a:solidFill>
                <a:schemeClr val="tx1"/>
              </a:solidFill>
            </a:endParaRPr>
          </a:p>
          <a:p>
            <a:r>
              <a:rPr lang="en-US" altLang="zh-CN">
                <a:solidFill>
                  <a:schemeClr val="tx1"/>
                </a:solidFill>
              </a:rPr>
              <a:t>...</a:t>
            </a:r>
            <a:endParaRPr lang="en-US" altLang="zh-CN">
              <a:solidFill>
                <a:schemeClr val="tx1"/>
              </a:solidFill>
            </a:endParaRPr>
          </a:p>
        </p:txBody>
      </p:sp>
      <p:pic>
        <p:nvPicPr>
          <p:cNvPr id="60" name="图片 59" descr="捕获_副本"/>
          <p:cNvPicPr>
            <a:picLocks noChangeAspect="1"/>
          </p:cNvPicPr>
          <p:nvPr/>
        </p:nvPicPr>
        <p:blipFill>
          <a:blip r:embed="rId12"/>
          <a:stretch>
            <a:fillRect/>
          </a:stretch>
        </p:blipFill>
        <p:spPr>
          <a:xfrm>
            <a:off x="9995535" y="3388360"/>
            <a:ext cx="1014730" cy="1196975"/>
          </a:xfrm>
          <a:prstGeom prst="rect">
            <a:avLst/>
          </a:prstGeom>
        </p:spPr>
      </p:pic>
      <p:sp>
        <p:nvSpPr>
          <p:cNvPr id="61" name="矩形 60"/>
          <p:cNvSpPr/>
          <p:nvPr/>
        </p:nvSpPr>
        <p:spPr>
          <a:xfrm>
            <a:off x="8761730" y="5253990"/>
            <a:ext cx="3212465" cy="1139825"/>
          </a:xfrm>
          <a:prstGeom prst="rect">
            <a:avLst/>
          </a:prstGeom>
          <a:noFill/>
          <a:ln w="254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上下箭头 61"/>
          <p:cNvSpPr/>
          <p:nvPr/>
        </p:nvSpPr>
        <p:spPr>
          <a:xfrm>
            <a:off x="10377170" y="4592955"/>
            <a:ext cx="262890" cy="622935"/>
          </a:xfrm>
          <a:prstGeom prst="up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3" name="文本框 62"/>
          <p:cNvSpPr txBox="1"/>
          <p:nvPr/>
        </p:nvSpPr>
        <p:spPr>
          <a:xfrm>
            <a:off x="10346690" y="4595495"/>
            <a:ext cx="1308735" cy="645160"/>
          </a:xfrm>
          <a:prstGeom prst="rect">
            <a:avLst/>
          </a:prstGeom>
          <a:noFill/>
        </p:spPr>
        <p:txBody>
          <a:bodyPr wrap="square" rtlCol="0">
            <a:spAutoFit/>
          </a:bodyPr>
          <a:p>
            <a:pPr algn="ctr"/>
            <a:r>
              <a:rPr lang="zh-CN" altLang="en-US" sz="3600" b="1">
                <a:solidFill>
                  <a:srgbClr val="FDF731"/>
                </a:solidFill>
              </a:rPr>
              <a:t>？</a:t>
            </a:r>
            <a:endParaRPr lang="zh-CN" altLang="en-US" sz="3600" b="1">
              <a:solidFill>
                <a:srgbClr val="FDF731"/>
              </a:solidFill>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linds(horizont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linds(horizontal)">
                                      <p:cBhvr>
                                        <p:cTn id="27" dur="500"/>
                                        <p:tgtEl>
                                          <p:spTgt spid="4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linds(horizontal)">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blinds(horizontal)">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blinds(horizontal)">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blinds(horizontal)">
                                      <p:cBhvr>
                                        <p:cTn id="50" dur="500"/>
                                        <p:tgtEl>
                                          <p:spTgt spid="4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linds(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par>
                                <p:cTn id="59" presetID="3" presetClass="entr" presetSubtype="1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blinds(horizontal)">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blinds(horizontal)">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blinds(horizontal)">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blinds(horizontal)">
                                      <p:cBhvr>
                                        <p:cTn id="79" dur="500"/>
                                        <p:tgtEl>
                                          <p:spTgt spid="61"/>
                                        </p:tgtEl>
                                      </p:cBhvr>
                                    </p:animEffect>
                                  </p:childTnLst>
                                </p:cTn>
                              </p:par>
                              <p:par>
                                <p:cTn id="80" presetID="3" presetClass="entr" presetSubtype="1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blinds(horizontal)">
                                      <p:cBhvr>
                                        <p:cTn id="82" dur="500"/>
                                        <p:tgtEl>
                                          <p:spTgt spid="57"/>
                                        </p:tgtEl>
                                      </p:cBhvr>
                                    </p:animEffect>
                                  </p:childTnLst>
                                </p:cTn>
                              </p:par>
                              <p:par>
                                <p:cTn id="83" presetID="3" presetClass="entr" presetSubtype="1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blinds(horizontal)">
                                      <p:cBhvr>
                                        <p:cTn id="85" dur="500"/>
                                        <p:tgtEl>
                                          <p:spTgt spid="5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blinds(horizontal)">
                                      <p:cBhvr>
                                        <p:cTn id="88" dur="500"/>
                                        <p:tgtEl>
                                          <p:spTgt spid="5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blinds(horizontal)">
                                      <p:cBhvr>
                                        <p:cTn id="93" dur="500"/>
                                        <p:tgtEl>
                                          <p:spTgt spid="6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blinds(horizontal)">
                                      <p:cBhvr>
                                        <p:cTn id="9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7" grpId="0" animBg="1"/>
      <p:bldP spid="42" grpId="0" animBg="1"/>
      <p:bldP spid="51" grpId="0"/>
      <p:bldP spid="52" grpId="0"/>
      <p:bldP spid="53" grpId="0"/>
      <p:bldP spid="44" grpId="0" animBg="1"/>
      <p:bldP spid="55" grpId="0"/>
      <p:bldP spid="43" grpId="0" animBg="1"/>
      <p:bldP spid="61" grpId="0" animBg="1"/>
      <p:bldP spid="59" grpId="0" animBg="1"/>
      <p:bldP spid="62" grpId="0" animBg="1"/>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7" name="文本框 6"/>
          <p:cNvSpPr txBox="1"/>
          <p:nvPr/>
        </p:nvSpPr>
        <p:spPr>
          <a:xfrm>
            <a:off x="5843270" y="1146810"/>
            <a:ext cx="3208020" cy="368300"/>
          </a:xfrm>
          <a:prstGeom prst="rect">
            <a:avLst/>
          </a:prstGeom>
          <a:noFill/>
        </p:spPr>
        <p:txBody>
          <a:bodyPr wrap="square" rtlCol="0">
            <a:spAutoFit/>
          </a:bodyPr>
          <a:p>
            <a:r>
              <a:rPr lang="zh-CN" altLang="en-US">
                <a:solidFill>
                  <a:srgbClr val="FDF731"/>
                </a:solidFill>
              </a:rPr>
              <a:t>特征点是图像的</a:t>
            </a:r>
            <a:r>
              <a:rPr lang="zh-CN" altLang="en-US">
                <a:solidFill>
                  <a:srgbClr val="FDF731"/>
                </a:solidFill>
                <a:highlight>
                  <a:srgbClr val="008080"/>
                </a:highlight>
              </a:rPr>
              <a:t>区域</a:t>
            </a:r>
            <a:r>
              <a:rPr lang="zh-CN" altLang="en-US">
                <a:solidFill>
                  <a:srgbClr val="FDF731"/>
                </a:solidFill>
                <a:highlight>
                  <a:srgbClr val="800000"/>
                </a:highlight>
              </a:rPr>
              <a:t>结构信息</a:t>
            </a:r>
            <a:endParaRPr lang="zh-CN" altLang="en-US">
              <a:solidFill>
                <a:srgbClr val="FDF731"/>
              </a:solidFill>
              <a:highlight>
                <a:srgbClr val="800000"/>
              </a:highlight>
            </a:endParaRPr>
          </a:p>
        </p:txBody>
      </p:sp>
      <p:pic>
        <p:nvPicPr>
          <p:cNvPr id="8" name="图片 7"/>
          <p:cNvPicPr>
            <a:picLocks noChangeAspect="1"/>
          </p:cNvPicPr>
          <p:nvPr/>
        </p:nvPicPr>
        <p:blipFill>
          <a:blip r:embed="rId7"/>
          <a:stretch>
            <a:fillRect/>
          </a:stretch>
        </p:blipFill>
        <p:spPr>
          <a:xfrm>
            <a:off x="1206500" y="2951480"/>
            <a:ext cx="2846070" cy="3750310"/>
          </a:xfrm>
          <a:prstGeom prst="rect">
            <a:avLst/>
          </a:prstGeom>
        </p:spPr>
      </p:pic>
      <p:pic>
        <p:nvPicPr>
          <p:cNvPr id="9" name="图片 8"/>
          <p:cNvPicPr>
            <a:picLocks noChangeAspect="1"/>
          </p:cNvPicPr>
          <p:nvPr/>
        </p:nvPicPr>
        <p:blipFill>
          <a:blip r:embed="rId8"/>
          <a:stretch>
            <a:fillRect/>
          </a:stretch>
        </p:blipFill>
        <p:spPr>
          <a:xfrm>
            <a:off x="4835525" y="2951480"/>
            <a:ext cx="2521585" cy="2313940"/>
          </a:xfrm>
          <a:prstGeom prst="rect">
            <a:avLst/>
          </a:prstGeom>
        </p:spPr>
      </p:pic>
      <p:pic>
        <p:nvPicPr>
          <p:cNvPr id="10" name="图片 9"/>
          <p:cNvPicPr>
            <a:picLocks noChangeAspect="1"/>
          </p:cNvPicPr>
          <p:nvPr/>
        </p:nvPicPr>
        <p:blipFill>
          <a:blip r:embed="rId9"/>
          <a:stretch>
            <a:fillRect/>
          </a:stretch>
        </p:blipFill>
        <p:spPr>
          <a:xfrm>
            <a:off x="8256905" y="3133725"/>
            <a:ext cx="472440" cy="408305"/>
          </a:xfrm>
          <a:prstGeom prst="rect">
            <a:avLst/>
          </a:prstGeom>
        </p:spPr>
      </p:pic>
      <p:grpSp>
        <p:nvGrpSpPr>
          <p:cNvPr id="20" name="组合 19"/>
          <p:cNvGrpSpPr/>
          <p:nvPr/>
        </p:nvGrpSpPr>
        <p:grpSpPr>
          <a:xfrm>
            <a:off x="2520950" y="2946400"/>
            <a:ext cx="2327275" cy="2287905"/>
            <a:chOff x="3970" y="4640"/>
            <a:chExt cx="3665" cy="3603"/>
          </a:xfrm>
        </p:grpSpPr>
        <p:sp>
          <p:nvSpPr>
            <p:cNvPr id="12" name="矩形 11"/>
            <p:cNvSpPr/>
            <p:nvPr/>
          </p:nvSpPr>
          <p:spPr>
            <a:xfrm>
              <a:off x="3970" y="6710"/>
              <a:ext cx="414" cy="4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nvCxnSpPr>
          <p:spPr>
            <a:xfrm flipV="1">
              <a:off x="4415" y="4640"/>
              <a:ext cx="3221" cy="204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4400" y="7155"/>
              <a:ext cx="3220" cy="108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grpSp>
        <p:nvGrpSpPr>
          <p:cNvPr id="21" name="组合 20"/>
          <p:cNvGrpSpPr/>
          <p:nvPr/>
        </p:nvGrpSpPr>
        <p:grpSpPr>
          <a:xfrm>
            <a:off x="5995670" y="3131185"/>
            <a:ext cx="2738120" cy="1062355"/>
            <a:chOff x="9442" y="4931"/>
            <a:chExt cx="4312" cy="1673"/>
          </a:xfrm>
        </p:grpSpPr>
        <p:sp>
          <p:nvSpPr>
            <p:cNvPr id="17" name="矩形 16"/>
            <p:cNvSpPr/>
            <p:nvPr/>
          </p:nvSpPr>
          <p:spPr>
            <a:xfrm>
              <a:off x="9442" y="6250"/>
              <a:ext cx="309" cy="354"/>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p:nvPr/>
          </p:nvCxnSpPr>
          <p:spPr>
            <a:xfrm flipV="1">
              <a:off x="9782" y="4931"/>
              <a:ext cx="3206" cy="131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V="1">
              <a:off x="9782" y="5621"/>
              <a:ext cx="3972" cy="98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22" name="文本框 21"/>
          <p:cNvSpPr txBox="1"/>
          <p:nvPr/>
        </p:nvSpPr>
        <p:spPr>
          <a:xfrm>
            <a:off x="5516880" y="2545080"/>
            <a:ext cx="1172210" cy="368300"/>
          </a:xfrm>
          <a:prstGeom prst="rect">
            <a:avLst/>
          </a:prstGeom>
          <a:noFill/>
        </p:spPr>
        <p:txBody>
          <a:bodyPr wrap="square" rtlCol="0">
            <a:spAutoFit/>
          </a:bodyPr>
          <a:p>
            <a:r>
              <a:rPr lang="zh-CN" altLang="en-US">
                <a:solidFill>
                  <a:srgbClr val="FFFF00"/>
                </a:solidFill>
              </a:rPr>
              <a:t>区域像素</a:t>
            </a:r>
            <a:endParaRPr lang="zh-CN" altLang="en-US">
              <a:solidFill>
                <a:srgbClr val="FFFF00"/>
              </a:solidFill>
            </a:endParaRPr>
          </a:p>
        </p:txBody>
      </p:sp>
      <p:sp>
        <p:nvSpPr>
          <p:cNvPr id="23" name="文本框 22"/>
          <p:cNvSpPr txBox="1"/>
          <p:nvPr/>
        </p:nvSpPr>
        <p:spPr>
          <a:xfrm>
            <a:off x="7864475" y="2697480"/>
            <a:ext cx="1172210" cy="368300"/>
          </a:xfrm>
          <a:prstGeom prst="rect">
            <a:avLst/>
          </a:prstGeom>
          <a:noFill/>
        </p:spPr>
        <p:txBody>
          <a:bodyPr wrap="square" rtlCol="0">
            <a:spAutoFit/>
          </a:bodyPr>
          <a:p>
            <a:r>
              <a:rPr lang="zh-CN" altLang="en-US">
                <a:solidFill>
                  <a:srgbClr val="FFFF00"/>
                </a:solidFill>
              </a:rPr>
              <a:t>单个像素</a:t>
            </a:r>
            <a:endParaRPr lang="zh-CN" altLang="en-US">
              <a:solidFill>
                <a:srgbClr val="FFFF00"/>
              </a:solidFill>
            </a:endParaRPr>
          </a:p>
        </p:txBody>
      </p:sp>
      <p:sp>
        <p:nvSpPr>
          <p:cNvPr id="24" name="文本框 23"/>
          <p:cNvSpPr txBox="1"/>
          <p:nvPr/>
        </p:nvSpPr>
        <p:spPr>
          <a:xfrm>
            <a:off x="9201150" y="382270"/>
            <a:ext cx="1444625" cy="1476375"/>
          </a:xfrm>
          <a:prstGeom prst="rect">
            <a:avLst/>
          </a:prstGeom>
          <a:noFill/>
        </p:spPr>
        <p:txBody>
          <a:bodyPr wrap="square" rtlCol="0">
            <a:spAutoFit/>
          </a:bodyPr>
          <a:p>
            <a:pPr marL="285750" indent="-285750">
              <a:buFont typeface="Wingdings" panose="05000000000000000000" charset="0"/>
              <a:buChar char="Ø"/>
            </a:pPr>
            <a:r>
              <a:rPr lang="zh-CN" altLang="en-US">
                <a:solidFill>
                  <a:srgbClr val="FFFF00"/>
                </a:solidFill>
              </a:rPr>
              <a:t>纹理</a:t>
            </a:r>
            <a:endParaRPr lang="zh-CN" altLang="en-US">
              <a:solidFill>
                <a:srgbClr val="FFFF00"/>
              </a:solidFill>
            </a:endParaRPr>
          </a:p>
          <a:p>
            <a:pPr marL="285750" indent="-285750">
              <a:buFont typeface="Wingdings" panose="05000000000000000000" charset="0"/>
              <a:buChar char="Ø"/>
            </a:pPr>
            <a:r>
              <a:rPr lang="zh-CN" altLang="en-US">
                <a:solidFill>
                  <a:srgbClr val="FFFF00"/>
                </a:solidFill>
              </a:rPr>
              <a:t>灰度统计</a:t>
            </a:r>
            <a:endParaRPr lang="zh-CN" altLang="en-US">
              <a:solidFill>
                <a:srgbClr val="FFFF00"/>
              </a:solidFill>
            </a:endParaRPr>
          </a:p>
          <a:p>
            <a:pPr marL="285750" indent="-285750">
              <a:buFont typeface="Wingdings" panose="05000000000000000000" charset="0"/>
              <a:buChar char="Ø"/>
            </a:pPr>
            <a:r>
              <a:rPr lang="zh-CN" altLang="en-US">
                <a:solidFill>
                  <a:srgbClr val="FFFF00"/>
                </a:solidFill>
              </a:rPr>
              <a:t>频谱</a:t>
            </a:r>
            <a:endParaRPr lang="zh-CN" altLang="en-US">
              <a:solidFill>
                <a:srgbClr val="FFFF00"/>
              </a:solidFill>
            </a:endParaRPr>
          </a:p>
          <a:p>
            <a:pPr marL="285750" indent="-285750">
              <a:buFont typeface="Wingdings" panose="05000000000000000000" charset="0"/>
              <a:buChar char="Ø"/>
            </a:pPr>
            <a:r>
              <a:rPr lang="zh-CN" altLang="en-US">
                <a:solidFill>
                  <a:srgbClr val="FFFF00"/>
                </a:solidFill>
              </a:rPr>
              <a:t>小波变换</a:t>
            </a:r>
            <a:endParaRPr lang="zh-CN" altLang="en-US">
              <a:solidFill>
                <a:srgbClr val="FFFF00"/>
              </a:solidFill>
            </a:endParaRPr>
          </a:p>
          <a:p>
            <a:pPr marL="285750" indent="-285750">
              <a:buFont typeface="Wingdings" panose="05000000000000000000" charset="0"/>
              <a:buChar char="Ø"/>
            </a:pPr>
            <a:r>
              <a:rPr lang="en-US" altLang="zh-CN">
                <a:solidFill>
                  <a:srgbClr val="FFFF00"/>
                </a:solidFill>
              </a:rPr>
              <a:t>...</a:t>
            </a:r>
            <a:endParaRPr lang="en-US" altLang="zh-CN">
              <a:solidFill>
                <a:srgbClr val="FFFF00"/>
              </a:solidFill>
            </a:endParaRPr>
          </a:p>
        </p:txBody>
      </p:sp>
      <p:sp>
        <p:nvSpPr>
          <p:cNvPr id="25" name="文本框 24"/>
          <p:cNvSpPr txBox="1"/>
          <p:nvPr/>
        </p:nvSpPr>
        <p:spPr>
          <a:xfrm>
            <a:off x="10857230" y="427355"/>
            <a:ext cx="1117600" cy="1198880"/>
          </a:xfrm>
          <a:prstGeom prst="rect">
            <a:avLst/>
          </a:prstGeom>
          <a:noFill/>
        </p:spPr>
        <p:txBody>
          <a:bodyPr wrap="square" rtlCol="0">
            <a:spAutoFit/>
          </a:bodyPr>
          <a:p>
            <a:pPr marL="285750" indent="-285750">
              <a:buFont typeface="Wingdings" panose="05000000000000000000" charset="0"/>
              <a:buChar char="Ø"/>
            </a:pPr>
            <a:r>
              <a:rPr lang="en-US" altLang="zh-CN">
                <a:solidFill>
                  <a:srgbClr val="5AFAED"/>
                </a:solidFill>
              </a:rPr>
              <a:t>SIFT</a:t>
            </a:r>
            <a:endParaRPr lang="en-US" altLang="zh-CN">
              <a:solidFill>
                <a:srgbClr val="5AFAED"/>
              </a:solidFill>
            </a:endParaRPr>
          </a:p>
          <a:p>
            <a:pPr marL="285750" indent="-285750">
              <a:buFont typeface="Wingdings" panose="05000000000000000000" charset="0"/>
              <a:buChar char="Ø"/>
            </a:pPr>
            <a:r>
              <a:rPr lang="en-US" altLang="zh-CN">
                <a:solidFill>
                  <a:srgbClr val="5AFAED"/>
                </a:solidFill>
              </a:rPr>
              <a:t>SURF</a:t>
            </a:r>
            <a:endParaRPr lang="zh-CN" altLang="en-US">
              <a:solidFill>
                <a:srgbClr val="5AFAED"/>
              </a:solidFill>
            </a:endParaRPr>
          </a:p>
          <a:p>
            <a:pPr marL="285750" indent="-285750">
              <a:buFont typeface="Wingdings" panose="05000000000000000000" charset="0"/>
              <a:buChar char="Ø"/>
            </a:pPr>
            <a:r>
              <a:rPr lang="en-US" altLang="zh-CN">
                <a:solidFill>
                  <a:srgbClr val="5AFAED"/>
                </a:solidFill>
              </a:rPr>
              <a:t>ORB</a:t>
            </a:r>
            <a:endParaRPr lang="zh-CN" altLang="en-US">
              <a:solidFill>
                <a:srgbClr val="5AFAED"/>
              </a:solidFill>
            </a:endParaRPr>
          </a:p>
          <a:p>
            <a:pPr marL="285750" indent="-285750">
              <a:buFont typeface="Wingdings" panose="05000000000000000000" charset="0"/>
              <a:buChar char="Ø"/>
            </a:pPr>
            <a:r>
              <a:rPr lang="en-US" altLang="zh-CN">
                <a:solidFill>
                  <a:srgbClr val="5AFAED"/>
                </a:solidFill>
              </a:rPr>
              <a:t>...</a:t>
            </a:r>
            <a:endParaRPr lang="en-US" altLang="zh-CN">
              <a:solidFill>
                <a:srgbClr val="5AFAED"/>
              </a:solidFill>
            </a:endParaRPr>
          </a:p>
        </p:txBody>
      </p:sp>
      <p:grpSp>
        <p:nvGrpSpPr>
          <p:cNvPr id="79" name="组合 78"/>
          <p:cNvGrpSpPr/>
          <p:nvPr/>
        </p:nvGrpSpPr>
        <p:grpSpPr>
          <a:xfrm>
            <a:off x="8810625" y="1858645"/>
            <a:ext cx="3321050" cy="1743075"/>
            <a:chOff x="13875" y="4007"/>
            <a:chExt cx="5230" cy="2745"/>
          </a:xfrm>
        </p:grpSpPr>
        <p:sp>
          <p:nvSpPr>
            <p:cNvPr id="29" name="矩形 28"/>
            <p:cNvSpPr/>
            <p:nvPr/>
          </p:nvSpPr>
          <p:spPr>
            <a:xfrm>
              <a:off x="14199" y="4007"/>
              <a:ext cx="4907" cy="2657"/>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矩形 29"/>
            <p:cNvSpPr/>
            <p:nvPr/>
          </p:nvSpPr>
          <p:spPr>
            <a:xfrm>
              <a:off x="14745" y="4345"/>
              <a:ext cx="3933" cy="190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文本框 32"/>
            <p:cNvSpPr txBox="1"/>
            <p:nvPr/>
          </p:nvSpPr>
          <p:spPr>
            <a:xfrm>
              <a:off x="14778" y="6172"/>
              <a:ext cx="4265" cy="580"/>
            </a:xfrm>
            <a:prstGeom prst="rect">
              <a:avLst/>
            </a:prstGeom>
            <a:noFill/>
          </p:spPr>
          <p:txBody>
            <a:bodyPr wrap="square" rtlCol="0">
              <a:spAutoFit/>
            </a:bodyPr>
            <a:p>
              <a:r>
                <a:rPr lang="en-US" altLang="zh-CN"/>
                <a:t>0  1  2  3  4  5  6  7  8  ...</a:t>
              </a:r>
              <a:endParaRPr lang="en-US" altLang="zh-CN"/>
            </a:p>
          </p:txBody>
        </p:sp>
        <p:sp>
          <p:nvSpPr>
            <p:cNvPr id="34" name="矩形 33"/>
            <p:cNvSpPr/>
            <p:nvPr/>
          </p:nvSpPr>
          <p:spPr>
            <a:xfrm>
              <a:off x="14881" y="4747"/>
              <a:ext cx="261" cy="150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p:nvPr/>
          </p:nvSpPr>
          <p:spPr>
            <a:xfrm>
              <a:off x="15293" y="5107"/>
              <a:ext cx="261" cy="11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矩形 35"/>
            <p:cNvSpPr/>
            <p:nvPr/>
          </p:nvSpPr>
          <p:spPr>
            <a:xfrm>
              <a:off x="15698" y="5452"/>
              <a:ext cx="261" cy="79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矩形 36"/>
            <p:cNvSpPr/>
            <p:nvPr/>
          </p:nvSpPr>
          <p:spPr>
            <a:xfrm>
              <a:off x="16099" y="5048"/>
              <a:ext cx="261" cy="119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矩形 37"/>
            <p:cNvSpPr/>
            <p:nvPr/>
          </p:nvSpPr>
          <p:spPr>
            <a:xfrm>
              <a:off x="16504" y="5843"/>
              <a:ext cx="261" cy="39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矩形 38"/>
            <p:cNvSpPr/>
            <p:nvPr/>
          </p:nvSpPr>
          <p:spPr>
            <a:xfrm>
              <a:off x="16890" y="6024"/>
              <a:ext cx="261" cy="22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矩形 39"/>
            <p:cNvSpPr/>
            <p:nvPr/>
          </p:nvSpPr>
          <p:spPr>
            <a:xfrm>
              <a:off x="17276" y="4593"/>
              <a:ext cx="261" cy="164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矩形 55"/>
            <p:cNvSpPr/>
            <p:nvPr/>
          </p:nvSpPr>
          <p:spPr>
            <a:xfrm>
              <a:off x="17692" y="4769"/>
              <a:ext cx="261" cy="147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矩形 63"/>
            <p:cNvSpPr/>
            <p:nvPr/>
          </p:nvSpPr>
          <p:spPr>
            <a:xfrm>
              <a:off x="18087" y="5449"/>
              <a:ext cx="261" cy="79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文本框 30"/>
            <p:cNvSpPr txBox="1"/>
            <p:nvPr/>
          </p:nvSpPr>
          <p:spPr>
            <a:xfrm>
              <a:off x="13875" y="4045"/>
              <a:ext cx="885" cy="2179"/>
            </a:xfrm>
            <a:prstGeom prst="rect">
              <a:avLst/>
            </a:prstGeom>
            <a:noFill/>
          </p:spPr>
          <p:txBody>
            <a:bodyPr wrap="square" rtlCol="0">
              <a:spAutoFit/>
            </a:bodyPr>
            <a:p>
              <a:pPr algn="r">
                <a:lnSpc>
                  <a:spcPct val="150000"/>
                </a:lnSpc>
              </a:pPr>
              <a:r>
                <a:rPr lang="en-US" altLang="zh-CN" sz="1400"/>
                <a:t>20</a:t>
              </a:r>
              <a:endParaRPr lang="en-US" altLang="zh-CN" sz="1400"/>
            </a:p>
            <a:p>
              <a:pPr algn="r">
                <a:lnSpc>
                  <a:spcPct val="150000"/>
                </a:lnSpc>
              </a:pPr>
              <a:r>
                <a:rPr lang="en-US" altLang="zh-CN" sz="1400"/>
                <a:t>15</a:t>
              </a:r>
              <a:endParaRPr lang="en-US" altLang="zh-CN" sz="1400"/>
            </a:p>
            <a:p>
              <a:pPr algn="r">
                <a:lnSpc>
                  <a:spcPct val="150000"/>
                </a:lnSpc>
              </a:pPr>
              <a:r>
                <a:rPr lang="en-US" altLang="zh-CN" sz="1400"/>
                <a:t>10</a:t>
              </a:r>
              <a:endParaRPr lang="en-US" altLang="zh-CN" sz="1400"/>
            </a:p>
            <a:p>
              <a:pPr algn="r">
                <a:lnSpc>
                  <a:spcPct val="150000"/>
                </a:lnSpc>
              </a:pPr>
              <a:r>
                <a:rPr lang="en-US" altLang="zh-CN" sz="1400"/>
                <a:t>5</a:t>
              </a:r>
              <a:endParaRPr lang="en-US" altLang="zh-CN" sz="1400"/>
            </a:p>
          </p:txBody>
        </p:sp>
      </p:grpSp>
      <p:grpSp>
        <p:nvGrpSpPr>
          <p:cNvPr id="81" name="组合 80"/>
          <p:cNvGrpSpPr/>
          <p:nvPr/>
        </p:nvGrpSpPr>
        <p:grpSpPr>
          <a:xfrm>
            <a:off x="8801100" y="4228465"/>
            <a:ext cx="3330575" cy="1737995"/>
            <a:chOff x="13860" y="6944"/>
            <a:chExt cx="5245" cy="2737"/>
          </a:xfrm>
        </p:grpSpPr>
        <p:sp>
          <p:nvSpPr>
            <p:cNvPr id="67" name="矩形 66"/>
            <p:cNvSpPr/>
            <p:nvPr/>
          </p:nvSpPr>
          <p:spPr>
            <a:xfrm>
              <a:off x="14199" y="6951"/>
              <a:ext cx="4907" cy="2657"/>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8" name="矩形 67"/>
            <p:cNvSpPr/>
            <p:nvPr/>
          </p:nvSpPr>
          <p:spPr>
            <a:xfrm>
              <a:off x="14745" y="7274"/>
              <a:ext cx="3933" cy="190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文本框 68"/>
            <p:cNvSpPr txBox="1"/>
            <p:nvPr/>
          </p:nvSpPr>
          <p:spPr>
            <a:xfrm>
              <a:off x="14778" y="9101"/>
              <a:ext cx="4265" cy="580"/>
            </a:xfrm>
            <a:prstGeom prst="rect">
              <a:avLst/>
            </a:prstGeom>
            <a:noFill/>
          </p:spPr>
          <p:txBody>
            <a:bodyPr wrap="square" rtlCol="0">
              <a:spAutoFit/>
            </a:bodyPr>
            <a:p>
              <a:r>
                <a:rPr lang="en-US" altLang="zh-CN"/>
                <a:t>0  1  2  3  4  5  6  7  8  ...</a:t>
              </a:r>
              <a:endParaRPr lang="en-US" altLang="zh-CN"/>
            </a:p>
          </p:txBody>
        </p:sp>
        <p:sp>
          <p:nvSpPr>
            <p:cNvPr id="70" name="矩形 69"/>
            <p:cNvSpPr/>
            <p:nvPr/>
          </p:nvSpPr>
          <p:spPr>
            <a:xfrm>
              <a:off x="14881" y="8546"/>
              <a:ext cx="261" cy="62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矩形 70"/>
            <p:cNvSpPr/>
            <p:nvPr/>
          </p:nvSpPr>
          <p:spPr>
            <a:xfrm>
              <a:off x="15293" y="8381"/>
              <a:ext cx="261" cy="79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2" name="矩形 71"/>
            <p:cNvSpPr/>
            <p:nvPr/>
          </p:nvSpPr>
          <p:spPr>
            <a:xfrm>
              <a:off x="15698" y="8606"/>
              <a:ext cx="261" cy="56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矩形 72"/>
            <p:cNvSpPr/>
            <p:nvPr/>
          </p:nvSpPr>
          <p:spPr>
            <a:xfrm>
              <a:off x="16099" y="8772"/>
              <a:ext cx="261" cy="39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矩形 73"/>
            <p:cNvSpPr/>
            <p:nvPr/>
          </p:nvSpPr>
          <p:spPr>
            <a:xfrm>
              <a:off x="16504" y="7977"/>
              <a:ext cx="261" cy="119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矩形 74"/>
            <p:cNvSpPr/>
            <p:nvPr/>
          </p:nvSpPr>
          <p:spPr>
            <a:xfrm>
              <a:off x="16890" y="8668"/>
              <a:ext cx="261" cy="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矩形 75"/>
            <p:cNvSpPr/>
            <p:nvPr/>
          </p:nvSpPr>
          <p:spPr>
            <a:xfrm>
              <a:off x="17276" y="8437"/>
              <a:ext cx="261" cy="73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矩形 76"/>
            <p:cNvSpPr/>
            <p:nvPr/>
          </p:nvSpPr>
          <p:spPr>
            <a:xfrm>
              <a:off x="17692" y="7698"/>
              <a:ext cx="261" cy="147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矩形 77"/>
            <p:cNvSpPr/>
            <p:nvPr/>
          </p:nvSpPr>
          <p:spPr>
            <a:xfrm>
              <a:off x="18087" y="8033"/>
              <a:ext cx="261" cy="11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文本框 79"/>
            <p:cNvSpPr txBox="1"/>
            <p:nvPr/>
          </p:nvSpPr>
          <p:spPr>
            <a:xfrm>
              <a:off x="13860" y="6944"/>
              <a:ext cx="885" cy="2179"/>
            </a:xfrm>
            <a:prstGeom prst="rect">
              <a:avLst/>
            </a:prstGeom>
            <a:noFill/>
          </p:spPr>
          <p:txBody>
            <a:bodyPr wrap="square" rtlCol="0">
              <a:spAutoFit/>
            </a:bodyPr>
            <a:p>
              <a:pPr algn="r">
                <a:lnSpc>
                  <a:spcPct val="150000"/>
                </a:lnSpc>
              </a:pPr>
              <a:r>
                <a:rPr lang="en-US" altLang="zh-CN" sz="1400"/>
                <a:t>20</a:t>
              </a:r>
              <a:endParaRPr lang="en-US" altLang="zh-CN" sz="1400"/>
            </a:p>
            <a:p>
              <a:pPr algn="r">
                <a:lnSpc>
                  <a:spcPct val="150000"/>
                </a:lnSpc>
              </a:pPr>
              <a:r>
                <a:rPr lang="en-US" altLang="zh-CN" sz="1400"/>
                <a:t>15</a:t>
              </a:r>
              <a:endParaRPr lang="en-US" altLang="zh-CN" sz="1400"/>
            </a:p>
            <a:p>
              <a:pPr algn="r">
                <a:lnSpc>
                  <a:spcPct val="150000"/>
                </a:lnSpc>
              </a:pPr>
              <a:r>
                <a:rPr lang="en-US" altLang="zh-CN" sz="1400"/>
                <a:t>10</a:t>
              </a:r>
              <a:endParaRPr lang="en-US" altLang="zh-CN" sz="1400"/>
            </a:p>
            <a:p>
              <a:pPr algn="r">
                <a:lnSpc>
                  <a:spcPct val="150000"/>
                </a:lnSpc>
              </a:pPr>
              <a:r>
                <a:rPr lang="en-US" altLang="zh-CN" sz="1400"/>
                <a:t>5</a:t>
              </a:r>
              <a:endParaRPr lang="en-US" altLang="zh-CN" sz="1400"/>
            </a:p>
          </p:txBody>
        </p:sp>
      </p:grpSp>
      <p:sp>
        <p:nvSpPr>
          <p:cNvPr id="82" name="文本框 81"/>
          <p:cNvSpPr txBox="1"/>
          <p:nvPr/>
        </p:nvSpPr>
        <p:spPr>
          <a:xfrm>
            <a:off x="8728075" y="3659505"/>
            <a:ext cx="3481705" cy="337185"/>
          </a:xfrm>
          <a:prstGeom prst="rect">
            <a:avLst/>
          </a:prstGeom>
          <a:noFill/>
        </p:spPr>
        <p:txBody>
          <a:bodyPr wrap="square" rtlCol="0">
            <a:spAutoFit/>
          </a:bodyPr>
          <a:p>
            <a:r>
              <a:rPr lang="zh-CN" altLang="en-US" sz="1600">
                <a:solidFill>
                  <a:srgbClr val="FFFF00"/>
                </a:solidFill>
              </a:rPr>
              <a:t>特征向量</a:t>
            </a:r>
            <a:r>
              <a:rPr lang="en-US" altLang="zh-CN" sz="1600">
                <a:solidFill>
                  <a:srgbClr val="FFFF00"/>
                </a:solidFill>
              </a:rPr>
              <a:t> [17,14,9,15,5,3,18,17,10]</a:t>
            </a:r>
            <a:endParaRPr lang="en-US" altLang="zh-CN" sz="1600">
              <a:solidFill>
                <a:srgbClr val="FFFF00"/>
              </a:solidFill>
            </a:endParaRPr>
          </a:p>
        </p:txBody>
      </p:sp>
      <p:sp>
        <p:nvSpPr>
          <p:cNvPr id="83" name="文本框 82"/>
          <p:cNvSpPr txBox="1"/>
          <p:nvPr/>
        </p:nvSpPr>
        <p:spPr>
          <a:xfrm>
            <a:off x="8815070" y="6014085"/>
            <a:ext cx="3481705" cy="337185"/>
          </a:xfrm>
          <a:prstGeom prst="rect">
            <a:avLst/>
          </a:prstGeom>
          <a:noFill/>
        </p:spPr>
        <p:txBody>
          <a:bodyPr wrap="square" rtlCol="0">
            <a:spAutoFit/>
          </a:bodyPr>
          <a:p>
            <a:r>
              <a:rPr lang="zh-CN" altLang="en-US" sz="1600">
                <a:solidFill>
                  <a:srgbClr val="FFFF00"/>
                </a:solidFill>
              </a:rPr>
              <a:t>特征向量</a:t>
            </a:r>
            <a:r>
              <a:rPr lang="en-US" altLang="zh-CN" sz="1600">
                <a:solidFill>
                  <a:srgbClr val="FFFF00"/>
                </a:solidFill>
              </a:rPr>
              <a:t> [8,10,7,5,14,6,9,16,14]</a:t>
            </a:r>
            <a:endParaRPr lang="en-US" altLang="zh-CN" sz="1600">
              <a:solidFill>
                <a:srgbClr val="FFFF00"/>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blinds(horizontal)">
                                      <p:cBhvr>
                                        <p:cTn id="48" dur="500"/>
                                        <p:tgtEl>
                                          <p:spTgt spid="7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blinds(horizontal)">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blinds(horizontal)">
                                      <p:cBhvr>
                                        <p:cTn id="58" dur="500"/>
                                        <p:tgtEl>
                                          <p:spTgt spid="8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linds(horizontal)">
                                      <p:cBhvr>
                                        <p:cTn id="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82" grpId="0"/>
      <p:bldP spid="8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pic>
        <p:nvPicPr>
          <p:cNvPr id="28" name="图片 27" descr="图片1"/>
          <p:cNvPicPr>
            <a:picLocks noChangeAspect="1"/>
          </p:cNvPicPr>
          <p:nvPr/>
        </p:nvPicPr>
        <p:blipFill>
          <a:blip r:embed="rId7"/>
          <a:stretch>
            <a:fillRect/>
          </a:stretch>
        </p:blipFill>
        <p:spPr>
          <a:xfrm>
            <a:off x="6823710" y="827405"/>
            <a:ext cx="4879975" cy="2516505"/>
          </a:xfrm>
          <a:prstGeom prst="rect">
            <a:avLst/>
          </a:prstGeom>
        </p:spPr>
      </p:pic>
      <p:sp>
        <p:nvSpPr>
          <p:cNvPr id="31" name="文本框 30"/>
          <p:cNvSpPr txBox="1"/>
          <p:nvPr/>
        </p:nvSpPr>
        <p:spPr>
          <a:xfrm>
            <a:off x="7852410" y="367030"/>
            <a:ext cx="3350260" cy="46037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200" b="0">
                <a:solidFill>
                  <a:srgbClr val="FDF731"/>
                </a:solidFill>
                <a:latin typeface="+mn-ea"/>
              </a:rPr>
              <a:t>①</a:t>
            </a:r>
            <a:r>
              <a:rPr lang="en-US" altLang="zh-CN" sz="1200" b="0">
                <a:solidFill>
                  <a:srgbClr val="FDF731"/>
                </a:solidFill>
                <a:latin typeface="+mn-ea"/>
              </a:rPr>
              <a:t> </a:t>
            </a:r>
            <a:r>
              <a:rPr lang="zh-CN" altLang="en-US" sz="1200" b="0">
                <a:solidFill>
                  <a:srgbClr val="FDF731"/>
                </a:solidFill>
                <a:latin typeface="+mn-ea"/>
              </a:rPr>
              <a:t>特征提取：特征点像素坐标，特征点描述子</a:t>
            </a:r>
            <a:endParaRPr lang="zh-CN" altLang="en-US" sz="1200" b="0">
              <a:solidFill>
                <a:srgbClr val="FDF731"/>
              </a:solidFill>
              <a:latin typeface="+mn-ea"/>
            </a:endParaRPr>
          </a:p>
        </p:txBody>
      </p:sp>
      <p:pic>
        <p:nvPicPr>
          <p:cNvPr id="33" name="图片 32" descr="图片2"/>
          <p:cNvPicPr>
            <a:picLocks noChangeAspect="1"/>
          </p:cNvPicPr>
          <p:nvPr/>
        </p:nvPicPr>
        <p:blipFill>
          <a:blip r:embed="rId8"/>
          <a:stretch>
            <a:fillRect/>
          </a:stretch>
        </p:blipFill>
        <p:spPr>
          <a:xfrm>
            <a:off x="6823710" y="4299585"/>
            <a:ext cx="4919345" cy="2146300"/>
          </a:xfrm>
          <a:prstGeom prst="rect">
            <a:avLst/>
          </a:prstGeom>
        </p:spPr>
      </p:pic>
      <p:sp>
        <p:nvSpPr>
          <p:cNvPr id="34" name="文本框 33"/>
          <p:cNvSpPr txBox="1"/>
          <p:nvPr/>
        </p:nvSpPr>
        <p:spPr>
          <a:xfrm>
            <a:off x="8047990" y="3839210"/>
            <a:ext cx="3037205" cy="46037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200" b="0">
                <a:solidFill>
                  <a:srgbClr val="FDF731"/>
                </a:solidFill>
                <a:latin typeface="+mn-ea"/>
              </a:rPr>
              <a:t>②</a:t>
            </a:r>
            <a:r>
              <a:rPr lang="en-US" altLang="zh-CN" sz="1200" b="0">
                <a:solidFill>
                  <a:srgbClr val="FDF731"/>
                </a:solidFill>
                <a:latin typeface="+mn-ea"/>
              </a:rPr>
              <a:t> </a:t>
            </a:r>
            <a:r>
              <a:rPr lang="zh-CN" altLang="en-US" sz="1200" b="0">
                <a:solidFill>
                  <a:srgbClr val="FDF731"/>
                </a:solidFill>
                <a:latin typeface="+mn-ea"/>
              </a:rPr>
              <a:t>特征匹配：暴力匹配，</a:t>
            </a:r>
            <a:r>
              <a:rPr lang="en-US" altLang="zh-CN" sz="1200" b="0">
                <a:solidFill>
                  <a:srgbClr val="FDF731"/>
                </a:solidFill>
                <a:latin typeface="+mn-ea"/>
              </a:rPr>
              <a:t>KNN</a:t>
            </a:r>
            <a:r>
              <a:rPr lang="zh-CN" altLang="en-US" sz="1200" b="0">
                <a:solidFill>
                  <a:srgbClr val="FDF731"/>
                </a:solidFill>
                <a:latin typeface="+mn-ea"/>
              </a:rPr>
              <a:t>，</a:t>
            </a:r>
            <a:r>
              <a:rPr lang="en-US" altLang="zh-CN" sz="1200" b="0">
                <a:solidFill>
                  <a:srgbClr val="FDF731"/>
                </a:solidFill>
                <a:latin typeface="+mn-ea"/>
              </a:rPr>
              <a:t>FLANN</a:t>
            </a:r>
            <a:endParaRPr lang="en-US" altLang="zh-CN" sz="1200" b="0">
              <a:solidFill>
                <a:srgbClr val="FDF731"/>
              </a:solidFill>
              <a:latin typeface="+mn-ea"/>
            </a:endParaRPr>
          </a:p>
        </p:txBody>
      </p:sp>
      <p:pic>
        <p:nvPicPr>
          <p:cNvPr id="35" name="图片 34" descr="图片3"/>
          <p:cNvPicPr>
            <a:picLocks noChangeAspect="1"/>
          </p:cNvPicPr>
          <p:nvPr/>
        </p:nvPicPr>
        <p:blipFill>
          <a:blip r:embed="rId9"/>
          <a:stretch>
            <a:fillRect/>
          </a:stretch>
        </p:blipFill>
        <p:spPr>
          <a:xfrm>
            <a:off x="2343785" y="3035935"/>
            <a:ext cx="3707130" cy="3512820"/>
          </a:xfrm>
          <a:prstGeom prst="rect">
            <a:avLst/>
          </a:prstGeom>
        </p:spPr>
      </p:pic>
      <p:sp>
        <p:nvSpPr>
          <p:cNvPr id="36" name="文本框 35"/>
          <p:cNvSpPr txBox="1"/>
          <p:nvPr/>
        </p:nvSpPr>
        <p:spPr>
          <a:xfrm>
            <a:off x="2738755" y="2575560"/>
            <a:ext cx="3505200" cy="46037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200" b="0">
                <a:solidFill>
                  <a:srgbClr val="FDF731"/>
                </a:solidFill>
                <a:latin typeface="+mn-ea"/>
              </a:rPr>
              <a:t>③</a:t>
            </a:r>
            <a:r>
              <a:rPr lang="en-US" altLang="zh-CN" sz="1200" b="0">
                <a:solidFill>
                  <a:srgbClr val="FDF731"/>
                </a:solidFill>
                <a:latin typeface="+mn-ea"/>
              </a:rPr>
              <a:t> </a:t>
            </a:r>
            <a:r>
              <a:rPr lang="zh-CN" altLang="en-US" sz="1200" b="0">
                <a:solidFill>
                  <a:srgbClr val="FDF731"/>
                </a:solidFill>
                <a:latin typeface="+mn-ea"/>
              </a:rPr>
              <a:t>多视图几何模型构建：相机位姿（位置</a:t>
            </a:r>
            <a:r>
              <a:rPr lang="en-US" altLang="zh-CN" sz="1200" b="0">
                <a:solidFill>
                  <a:srgbClr val="FDF731"/>
                </a:solidFill>
                <a:latin typeface="+mn-ea"/>
              </a:rPr>
              <a:t>+</a:t>
            </a:r>
            <a:r>
              <a:rPr lang="zh-CN" altLang="en-US" sz="1200" b="0">
                <a:solidFill>
                  <a:srgbClr val="FDF731"/>
                </a:solidFill>
                <a:latin typeface="+mn-ea"/>
              </a:rPr>
              <a:t>姿态）</a:t>
            </a:r>
            <a:endParaRPr lang="en-US" altLang="zh-CN" sz="1200" b="0">
              <a:solidFill>
                <a:srgbClr val="FDF731"/>
              </a:solidFill>
              <a:latin typeface="+mn-ea"/>
            </a:endParaRPr>
          </a:p>
        </p:txBody>
      </p:sp>
      <p:sp>
        <p:nvSpPr>
          <p:cNvPr id="37" name="右箭头 36"/>
          <p:cNvSpPr/>
          <p:nvPr>
            <p:custDataLst>
              <p:tags r:id="rId10"/>
            </p:custDataLst>
          </p:nvPr>
        </p:nvSpPr>
        <p:spPr>
          <a:xfrm>
            <a:off x="4799330" y="1388745"/>
            <a:ext cx="18827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右箭头 37"/>
          <p:cNvSpPr/>
          <p:nvPr>
            <p:custDataLst>
              <p:tags r:id="rId11"/>
            </p:custDataLst>
          </p:nvPr>
        </p:nvSpPr>
        <p:spPr>
          <a:xfrm rot="5400000">
            <a:off x="9024620" y="3549015"/>
            <a:ext cx="4635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右箭头 38"/>
          <p:cNvSpPr/>
          <p:nvPr>
            <p:custDataLst>
              <p:tags r:id="rId12"/>
            </p:custDataLst>
          </p:nvPr>
        </p:nvSpPr>
        <p:spPr>
          <a:xfrm rot="10800000">
            <a:off x="6186805" y="5186680"/>
            <a:ext cx="561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4667885" y="6593205"/>
            <a:ext cx="33242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关于图像特征的具体讲解，请阅读书本第</a:t>
            </a:r>
            <a:r>
              <a:rPr lang="en-US" altLang="zh-CN" sz="1000" b="0">
                <a:solidFill>
                  <a:srgbClr val="FFFF00"/>
                </a:solidFill>
                <a:latin typeface="+mn-ea"/>
              </a:rPr>
              <a:t>3</a:t>
            </a:r>
            <a:r>
              <a:rPr lang="zh-CN" altLang="en-US" sz="1000" b="0">
                <a:solidFill>
                  <a:srgbClr val="FFFF00"/>
                </a:solidFill>
                <a:latin typeface="+mn-ea"/>
              </a:rPr>
              <a:t>章的内容</a:t>
            </a:r>
            <a:endParaRPr lang="zh-CN" altLang="en-US" sz="1000" b="0">
              <a:solidFill>
                <a:srgbClr val="FFFF00"/>
              </a:solidFill>
              <a:latin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linds(horizontal)">
                                      <p:cBhvr>
                                        <p:cTn id="20" dur="500"/>
                                        <p:tgtEl>
                                          <p:spTgt spid="3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linds(horizontal)">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linds(horizontal)">
                                      <p:cBhvr>
                                        <p:cTn id="33" dur="500"/>
                                        <p:tgtEl>
                                          <p:spTgt spid="3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blinds(horizontal)">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1" grpId="0"/>
      <p:bldP spid="38" grpId="0" bldLvl="0" animBg="1"/>
      <p:bldP spid="34" grpId="0"/>
      <p:bldP spid="39" grpId="0" bldLvl="0" animBg="1"/>
      <p:bldP spid="36"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rgbClr val="FFFF00"/>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8"/>
          <a:stretch>
            <a:fillRect/>
          </a:stretch>
        </p:blipFill>
        <p:spPr>
          <a:xfrm>
            <a:off x="8223250" y="438785"/>
            <a:ext cx="3851910" cy="1730375"/>
          </a:xfrm>
          <a:prstGeom prst="rect">
            <a:avLst/>
          </a:prstGeom>
        </p:spPr>
      </p:pic>
      <p:sp>
        <p:nvSpPr>
          <p:cNvPr id="10" name="椭圆 9"/>
          <p:cNvSpPr/>
          <p:nvPr/>
        </p:nvSpPr>
        <p:spPr>
          <a:xfrm>
            <a:off x="9533890" y="894715"/>
            <a:ext cx="633095" cy="381635"/>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2021205" y="4939665"/>
            <a:ext cx="3361055" cy="1383665"/>
          </a:xfrm>
          <a:prstGeom prst="rect">
            <a:avLst/>
          </a:prstGeom>
          <a:noFill/>
          <a:ln w="9525">
            <a:noFill/>
          </a:ln>
        </p:spPr>
        <p:txBody>
          <a:bodyPr wrap="square">
            <a:spAutoFit/>
          </a:bodyPr>
          <a:p>
            <a:pPr indent="0" algn="l">
              <a:lnSpc>
                <a:spcPct val="150000"/>
              </a:lnSpc>
              <a:buFont typeface="Wingdings" panose="05000000000000000000" charset="0"/>
              <a:buNone/>
            </a:pPr>
            <a:r>
              <a:rPr lang="zh-CN" altLang="en-US" sz="1400" b="0">
                <a:solidFill>
                  <a:srgbClr val="FDF731"/>
                </a:solidFill>
                <a:latin typeface="+mn-ea"/>
              </a:rPr>
              <a:t>欧拉角：</a:t>
            </a:r>
            <a:endParaRPr lang="zh-CN" altLang="en-US" sz="1400" b="0">
              <a:solidFill>
                <a:srgbClr val="FDF731"/>
              </a:solidFill>
              <a:latin typeface="+mn-ea"/>
            </a:endParaRPr>
          </a:p>
          <a:p>
            <a:pPr marL="285750" indent="-285750" algn="l">
              <a:lnSpc>
                <a:spcPct val="150000"/>
              </a:lnSpc>
              <a:buFont typeface="Wingdings" panose="05000000000000000000" charset="0"/>
              <a:buChar char="Ø"/>
            </a:pPr>
            <a:r>
              <a:rPr lang="zh-CN" altLang="en-US" sz="1400" b="0">
                <a:solidFill>
                  <a:srgbClr val="FDF731"/>
                </a:solidFill>
                <a:latin typeface="+mn-ea"/>
              </a:rPr>
              <a:t>左右手坐标系（一般右手</a:t>
            </a:r>
            <a:r>
              <a:rPr lang="zh-CN" altLang="en-US" sz="1400">
                <a:solidFill>
                  <a:srgbClr val="FDF731"/>
                </a:solidFill>
                <a:latin typeface="+mn-ea"/>
                <a:sym typeface="+mn-ea"/>
              </a:rPr>
              <a:t>坐标系</a:t>
            </a:r>
            <a:r>
              <a:rPr lang="zh-CN" altLang="en-US" sz="1400" b="0">
                <a:solidFill>
                  <a:srgbClr val="FDF731"/>
                </a:solidFill>
                <a:latin typeface="+mn-ea"/>
              </a:rPr>
              <a:t>）</a:t>
            </a:r>
            <a:endParaRPr lang="zh-CN" altLang="en-US" sz="1400" b="0">
              <a:solidFill>
                <a:srgbClr val="FDF731"/>
              </a:solidFill>
              <a:latin typeface="+mn-ea"/>
            </a:endParaRPr>
          </a:p>
          <a:p>
            <a:pPr marL="285750" indent="-285750" algn="l">
              <a:lnSpc>
                <a:spcPct val="150000"/>
              </a:lnSpc>
              <a:buFont typeface="Wingdings" panose="05000000000000000000" charset="0"/>
              <a:buChar char="Ø"/>
            </a:pPr>
            <a:r>
              <a:rPr lang="zh-CN" altLang="en-US" sz="1400" b="0">
                <a:solidFill>
                  <a:srgbClr val="FDF731"/>
                </a:solidFill>
                <a:latin typeface="+mn-ea"/>
              </a:rPr>
              <a:t>内外旋方式（动态</a:t>
            </a:r>
            <a:r>
              <a:rPr lang="en-US" altLang="zh-CN" sz="1400" b="0">
                <a:solidFill>
                  <a:srgbClr val="FDF731"/>
                </a:solidFill>
                <a:latin typeface="+mn-ea"/>
              </a:rPr>
              <a:t>/</a:t>
            </a:r>
            <a:r>
              <a:rPr lang="zh-CN" altLang="en-US" sz="1400" b="0">
                <a:solidFill>
                  <a:srgbClr val="FDF731"/>
                </a:solidFill>
                <a:latin typeface="+mn-ea"/>
              </a:rPr>
              <a:t>静态）</a:t>
            </a:r>
            <a:endParaRPr lang="zh-CN" altLang="en-US" sz="1400" b="0">
              <a:solidFill>
                <a:srgbClr val="FDF731"/>
              </a:solidFill>
              <a:latin typeface="+mn-ea"/>
            </a:endParaRPr>
          </a:p>
          <a:p>
            <a:pPr marL="285750" indent="-285750" algn="l">
              <a:lnSpc>
                <a:spcPct val="150000"/>
              </a:lnSpc>
              <a:buFont typeface="Wingdings" panose="05000000000000000000" charset="0"/>
              <a:buChar char="Ø"/>
            </a:pPr>
            <a:r>
              <a:rPr lang="zh-CN" altLang="en-US" sz="1400" b="0">
                <a:solidFill>
                  <a:srgbClr val="FDF731"/>
                </a:solidFill>
                <a:latin typeface="+mn-ea"/>
              </a:rPr>
              <a:t>旋转顺序（</a:t>
            </a:r>
            <a:r>
              <a:rPr lang="en-US" altLang="zh-CN" sz="1400" b="0">
                <a:solidFill>
                  <a:srgbClr val="FDF731"/>
                </a:solidFill>
                <a:latin typeface="+mn-ea"/>
              </a:rPr>
              <a:t>2</a:t>
            </a:r>
            <a:r>
              <a:rPr lang="zh-CN" altLang="en-US" sz="1400" b="0">
                <a:solidFill>
                  <a:srgbClr val="FDF731"/>
                </a:solidFill>
                <a:latin typeface="+mn-ea"/>
              </a:rPr>
              <a:t>个轴</a:t>
            </a:r>
            <a:r>
              <a:rPr lang="en-US" altLang="zh-CN" sz="1400" b="0">
                <a:solidFill>
                  <a:srgbClr val="FDF731"/>
                </a:solidFill>
                <a:latin typeface="+mn-ea"/>
              </a:rPr>
              <a:t>6</a:t>
            </a:r>
            <a:r>
              <a:rPr lang="zh-CN" altLang="en-US" sz="1400" b="0">
                <a:solidFill>
                  <a:srgbClr val="FDF731"/>
                </a:solidFill>
                <a:latin typeface="+mn-ea"/>
              </a:rPr>
              <a:t>种，</a:t>
            </a:r>
            <a:r>
              <a:rPr lang="en-US" altLang="zh-CN" sz="1400" b="0">
                <a:solidFill>
                  <a:srgbClr val="FDF731"/>
                </a:solidFill>
                <a:latin typeface="+mn-ea"/>
              </a:rPr>
              <a:t>3</a:t>
            </a:r>
            <a:r>
              <a:rPr lang="zh-CN" altLang="en-US" sz="1400" b="0">
                <a:solidFill>
                  <a:srgbClr val="FDF731"/>
                </a:solidFill>
                <a:latin typeface="+mn-ea"/>
              </a:rPr>
              <a:t>个轴</a:t>
            </a:r>
            <a:r>
              <a:rPr lang="en-US" altLang="zh-CN" sz="1400" b="0">
                <a:solidFill>
                  <a:srgbClr val="FDF731"/>
                </a:solidFill>
                <a:latin typeface="+mn-ea"/>
              </a:rPr>
              <a:t>6</a:t>
            </a:r>
            <a:r>
              <a:rPr lang="zh-CN" altLang="en-US" sz="1400" b="0">
                <a:solidFill>
                  <a:srgbClr val="FDF731"/>
                </a:solidFill>
                <a:latin typeface="+mn-ea"/>
              </a:rPr>
              <a:t>种）</a:t>
            </a:r>
            <a:endParaRPr lang="zh-CN" altLang="en-US" sz="1400" b="0">
              <a:solidFill>
                <a:srgbClr val="FDF731"/>
              </a:solidFill>
              <a:latin typeface="+mn-ea"/>
            </a:endParaRPr>
          </a:p>
        </p:txBody>
      </p:sp>
      <p:grpSp>
        <p:nvGrpSpPr>
          <p:cNvPr id="67" name="组合 66"/>
          <p:cNvGrpSpPr>
            <a:grpSpLocks noChangeAspect="1"/>
          </p:cNvGrpSpPr>
          <p:nvPr/>
        </p:nvGrpSpPr>
        <p:grpSpPr>
          <a:xfrm>
            <a:off x="745490" y="2947035"/>
            <a:ext cx="1292250" cy="1356963"/>
            <a:chOff x="4584" y="3576"/>
            <a:chExt cx="2576" cy="2705"/>
          </a:xfrm>
        </p:grpSpPr>
        <p:sp>
          <p:nvSpPr>
            <p:cNvPr id="66" name="矩形 65"/>
            <p:cNvSpPr/>
            <p:nvPr/>
          </p:nvSpPr>
          <p:spPr>
            <a:xfrm>
              <a:off x="4584" y="3615"/>
              <a:ext cx="2576" cy="2666"/>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箭头连接符 18"/>
            <p:cNvCxnSpPr/>
            <p:nvPr/>
          </p:nvCxnSpPr>
          <p:spPr>
            <a:xfrm flipH="1" flipV="1">
              <a:off x="5644" y="4062"/>
              <a:ext cx="11" cy="1179"/>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655" y="5234"/>
              <a:ext cx="1108" cy="8"/>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4910" y="5249"/>
              <a:ext cx="745" cy="547"/>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22" name="对象 21">
              <a:hlinkClick r:id="" action="ppaction://ole?verb="/>
            </p:cNvPr>
            <p:cNvGraphicFramePr>
              <a:graphicFrameLocks noChangeAspect="1"/>
            </p:cNvGraphicFramePr>
            <p:nvPr/>
          </p:nvGraphicFramePr>
          <p:xfrm>
            <a:off x="4753" y="5795"/>
            <a:ext cx="351" cy="486"/>
          </p:xfrm>
          <a:graphic>
            <a:graphicData uri="http://schemas.openxmlformats.org/presentationml/2006/ole">
              <mc:AlternateContent xmlns:mc="http://schemas.openxmlformats.org/markup-compatibility/2006">
                <mc:Choice xmlns:v="urn:schemas-microsoft-com:vml" Requires="v">
                  <p:oleObj spid="_x0000_s1025" name="" r:id="rId9" imgW="165100" imgH="228600" progId="Equation.KSEE3">
                    <p:embed/>
                  </p:oleObj>
                </mc:Choice>
                <mc:Fallback>
                  <p:oleObj name="" r:id="rId9" imgW="165100" imgH="228600" progId="Equation.KSEE3">
                    <p:embed/>
                    <p:pic>
                      <p:nvPicPr>
                        <p:cNvPr id="0" name="图片 1024"/>
                        <p:cNvPicPr/>
                        <p:nvPr/>
                      </p:nvPicPr>
                      <p:blipFill>
                        <a:blip r:embed="rId10"/>
                        <a:stretch>
                          <a:fillRect/>
                        </a:stretch>
                      </p:blipFill>
                      <p:spPr>
                        <a:xfrm>
                          <a:off x="4753" y="5795"/>
                          <a:ext cx="351" cy="486"/>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6750" y="5002"/>
            <a:ext cx="377" cy="486"/>
          </p:xfrm>
          <a:graphic>
            <a:graphicData uri="http://schemas.openxmlformats.org/presentationml/2006/ole">
              <mc:AlternateContent xmlns:mc="http://schemas.openxmlformats.org/markup-compatibility/2006">
                <mc:Choice xmlns:v="urn:schemas-microsoft-com:vml" Requires="v">
                  <p:oleObj spid="_x0000_s24" name="" r:id="rId11" imgW="177165" imgH="228600" progId="Equation.KSEE3">
                    <p:embed/>
                  </p:oleObj>
                </mc:Choice>
                <mc:Fallback>
                  <p:oleObj name="" r:id="rId11" imgW="177165" imgH="228600" progId="Equation.KSEE3">
                    <p:embed/>
                    <p:pic>
                      <p:nvPicPr>
                        <p:cNvPr id="0" name="图片 1024"/>
                        <p:cNvPicPr/>
                        <p:nvPr/>
                      </p:nvPicPr>
                      <p:blipFill>
                        <a:blip r:embed="rId12"/>
                        <a:stretch>
                          <a:fillRect/>
                        </a:stretch>
                      </p:blipFill>
                      <p:spPr>
                        <a:xfrm>
                          <a:off x="6750" y="5002"/>
                          <a:ext cx="377" cy="486"/>
                        </a:xfrm>
                        <a:prstGeom prst="rect">
                          <a:avLst/>
                        </a:prstGeom>
                      </p:spPr>
                    </p:pic>
                  </p:oleObj>
                </mc:Fallback>
              </mc:AlternateContent>
            </a:graphicData>
          </a:graphic>
        </p:graphicFrame>
        <p:graphicFrame>
          <p:nvGraphicFramePr>
            <p:cNvPr id="25" name="对象 24">
              <a:hlinkClick r:id="" action="ppaction://ole?verb="/>
            </p:cNvPr>
            <p:cNvGraphicFramePr>
              <a:graphicFrameLocks noChangeAspect="1"/>
            </p:cNvGraphicFramePr>
            <p:nvPr/>
          </p:nvGraphicFramePr>
          <p:xfrm>
            <a:off x="5473" y="3576"/>
            <a:ext cx="352" cy="486"/>
          </p:xfrm>
          <a:graphic>
            <a:graphicData uri="http://schemas.openxmlformats.org/presentationml/2006/ole">
              <mc:AlternateContent xmlns:mc="http://schemas.openxmlformats.org/markup-compatibility/2006">
                <mc:Choice xmlns:v="urn:schemas-microsoft-com:vml" Requires="v">
                  <p:oleObj spid="_x0000_s26" name="" r:id="rId13" imgW="165100" imgH="228600" progId="Equation.KSEE3">
                    <p:embed/>
                  </p:oleObj>
                </mc:Choice>
                <mc:Fallback>
                  <p:oleObj name="" r:id="rId13" imgW="165100" imgH="228600" progId="Equation.KSEE3">
                    <p:embed/>
                    <p:pic>
                      <p:nvPicPr>
                        <p:cNvPr id="0" name="图片 1024"/>
                        <p:cNvPicPr/>
                        <p:nvPr/>
                      </p:nvPicPr>
                      <p:blipFill>
                        <a:blip r:embed="rId14"/>
                        <a:stretch>
                          <a:fillRect/>
                        </a:stretch>
                      </p:blipFill>
                      <p:spPr>
                        <a:xfrm>
                          <a:off x="5473" y="3576"/>
                          <a:ext cx="352" cy="486"/>
                        </a:xfrm>
                        <a:prstGeom prst="rect">
                          <a:avLst/>
                        </a:prstGeom>
                      </p:spPr>
                    </p:pic>
                  </p:oleObj>
                </mc:Fallback>
              </mc:AlternateContent>
            </a:graphicData>
          </a:graphic>
        </p:graphicFrame>
      </p:grpSp>
      <p:grpSp>
        <p:nvGrpSpPr>
          <p:cNvPr id="69" name="组合 68"/>
          <p:cNvGrpSpPr/>
          <p:nvPr/>
        </p:nvGrpSpPr>
        <p:grpSpPr>
          <a:xfrm>
            <a:off x="3151505" y="3011170"/>
            <a:ext cx="2151380" cy="1211580"/>
            <a:chOff x="12252" y="7260"/>
            <a:chExt cx="3388" cy="1908"/>
          </a:xfrm>
        </p:grpSpPr>
        <p:sp>
          <p:nvSpPr>
            <p:cNvPr id="68" name="矩形 67"/>
            <p:cNvSpPr/>
            <p:nvPr/>
          </p:nvSpPr>
          <p:spPr>
            <a:xfrm>
              <a:off x="12252" y="7260"/>
              <a:ext cx="3389" cy="1871"/>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2" name="直接箭头连接符 71"/>
            <p:cNvCxnSpPr/>
            <p:nvPr/>
          </p:nvCxnSpPr>
          <p:spPr>
            <a:xfrm flipH="1">
              <a:off x="12799" y="7711"/>
              <a:ext cx="585" cy="827"/>
            </a:xfrm>
            <a:prstGeom prst="straightConnector1">
              <a:avLst/>
            </a:prstGeom>
            <a:ln w="38100">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6" name="对象 75">
              <a:hlinkClick r:id="" action="ppaction://ole?verb="/>
            </p:cNvPr>
            <p:cNvGraphicFramePr>
              <a:graphicFrameLocks noChangeAspect="1"/>
            </p:cNvGraphicFramePr>
            <p:nvPr/>
          </p:nvGraphicFramePr>
          <p:xfrm>
            <a:off x="12760" y="8424"/>
            <a:ext cx="468" cy="648"/>
          </p:xfrm>
          <a:graphic>
            <a:graphicData uri="http://schemas.openxmlformats.org/presentationml/2006/ole">
              <mc:AlternateContent xmlns:mc="http://schemas.openxmlformats.org/markup-compatibility/2006">
                <mc:Choice xmlns:v="urn:schemas-microsoft-com:vml" Requires="v">
                  <p:oleObj spid="_x0000_s77" name="" r:id="rId15" imgW="165100" imgH="228600" progId="Equation.KSEE3">
                    <p:embed/>
                  </p:oleObj>
                </mc:Choice>
                <mc:Fallback>
                  <p:oleObj name="" r:id="rId15" imgW="165100" imgH="228600" progId="Equation.KSEE3">
                    <p:embed/>
                    <p:pic>
                      <p:nvPicPr>
                        <p:cNvPr id="0" name="图片 1024"/>
                        <p:cNvPicPr/>
                        <p:nvPr/>
                      </p:nvPicPr>
                      <p:blipFill>
                        <a:blip r:embed="rId16"/>
                        <a:stretch>
                          <a:fillRect/>
                        </a:stretch>
                      </p:blipFill>
                      <p:spPr>
                        <a:xfrm>
                          <a:off x="12760" y="8424"/>
                          <a:ext cx="468" cy="648"/>
                        </a:xfrm>
                        <a:prstGeom prst="rect">
                          <a:avLst/>
                        </a:prstGeom>
                      </p:spPr>
                    </p:pic>
                  </p:oleObj>
                </mc:Fallback>
              </mc:AlternateContent>
            </a:graphicData>
          </a:graphic>
        </p:graphicFrame>
        <p:cxnSp>
          <p:nvCxnSpPr>
            <p:cNvPr id="81" name="直接箭头连接符 80"/>
            <p:cNvCxnSpPr/>
            <p:nvPr/>
          </p:nvCxnSpPr>
          <p:spPr>
            <a:xfrm>
              <a:off x="13399" y="7706"/>
              <a:ext cx="775" cy="917"/>
            </a:xfrm>
            <a:prstGeom prst="straightConnector1">
              <a:avLst/>
            </a:prstGeom>
            <a:ln w="38100">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13384" y="7558"/>
              <a:ext cx="1540" cy="148"/>
            </a:xfrm>
            <a:prstGeom prst="straightConnector1">
              <a:avLst/>
            </a:prstGeom>
            <a:ln w="38100">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83" name="对象 82">
              <a:hlinkClick r:id="" action="ppaction://ole?verb="/>
            </p:cNvPr>
            <p:cNvGraphicFramePr>
              <a:graphicFrameLocks noChangeAspect="1"/>
            </p:cNvGraphicFramePr>
            <p:nvPr/>
          </p:nvGraphicFramePr>
          <p:xfrm>
            <a:off x="14992" y="7261"/>
            <a:ext cx="504" cy="648"/>
          </p:xfrm>
          <a:graphic>
            <a:graphicData uri="http://schemas.openxmlformats.org/presentationml/2006/ole">
              <mc:AlternateContent xmlns:mc="http://schemas.openxmlformats.org/markup-compatibility/2006">
                <mc:Choice xmlns:v="urn:schemas-microsoft-com:vml" Requires="v">
                  <p:oleObj spid="_x0000_s84" name="" r:id="rId17" imgW="177165" imgH="228600" progId="Equation.KSEE3">
                    <p:embed/>
                  </p:oleObj>
                </mc:Choice>
                <mc:Fallback>
                  <p:oleObj name="" r:id="rId17" imgW="177165" imgH="228600" progId="Equation.KSEE3">
                    <p:embed/>
                    <p:pic>
                      <p:nvPicPr>
                        <p:cNvPr id="0" name="图片 1024"/>
                        <p:cNvPicPr/>
                        <p:nvPr/>
                      </p:nvPicPr>
                      <p:blipFill>
                        <a:blip r:embed="rId18"/>
                        <a:stretch>
                          <a:fillRect/>
                        </a:stretch>
                      </p:blipFill>
                      <p:spPr>
                        <a:xfrm>
                          <a:off x="14992" y="7261"/>
                          <a:ext cx="504" cy="648"/>
                        </a:xfrm>
                        <a:prstGeom prst="rect">
                          <a:avLst/>
                        </a:prstGeom>
                      </p:spPr>
                    </p:pic>
                  </p:oleObj>
                </mc:Fallback>
              </mc:AlternateContent>
            </a:graphicData>
          </a:graphic>
        </p:graphicFrame>
        <p:graphicFrame>
          <p:nvGraphicFramePr>
            <p:cNvPr id="85" name="对象 84">
              <a:hlinkClick r:id="" action="ppaction://ole?verb="/>
            </p:cNvPr>
            <p:cNvGraphicFramePr>
              <a:graphicFrameLocks noChangeAspect="1"/>
            </p:cNvGraphicFramePr>
            <p:nvPr/>
          </p:nvGraphicFramePr>
          <p:xfrm>
            <a:off x="14174" y="8520"/>
            <a:ext cx="468" cy="648"/>
          </p:xfrm>
          <a:graphic>
            <a:graphicData uri="http://schemas.openxmlformats.org/presentationml/2006/ole">
              <mc:AlternateContent xmlns:mc="http://schemas.openxmlformats.org/markup-compatibility/2006">
                <mc:Choice xmlns:v="urn:schemas-microsoft-com:vml" Requires="v">
                  <p:oleObj spid="_x0000_s86" name="" r:id="rId19" imgW="165100" imgH="228600" progId="Equation.KSEE3">
                    <p:embed/>
                  </p:oleObj>
                </mc:Choice>
                <mc:Fallback>
                  <p:oleObj name="" r:id="rId19" imgW="165100" imgH="228600" progId="Equation.KSEE3">
                    <p:embed/>
                    <p:pic>
                      <p:nvPicPr>
                        <p:cNvPr id="0" name="图片 1024"/>
                        <p:cNvPicPr/>
                        <p:nvPr/>
                      </p:nvPicPr>
                      <p:blipFill>
                        <a:blip r:embed="rId20"/>
                        <a:stretch>
                          <a:fillRect/>
                        </a:stretch>
                      </p:blipFill>
                      <p:spPr>
                        <a:xfrm>
                          <a:off x="14174" y="8520"/>
                          <a:ext cx="468" cy="648"/>
                        </a:xfrm>
                        <a:prstGeom prst="rect">
                          <a:avLst/>
                        </a:prstGeom>
                      </p:spPr>
                    </p:pic>
                  </p:oleObj>
                </mc:Fallback>
              </mc:AlternateContent>
            </a:graphicData>
          </a:graphic>
        </p:graphicFrame>
      </p:grpSp>
      <p:sp>
        <p:nvSpPr>
          <p:cNvPr id="78" name="燕尾形箭头 77"/>
          <p:cNvSpPr/>
          <p:nvPr/>
        </p:nvSpPr>
        <p:spPr>
          <a:xfrm>
            <a:off x="2073275" y="3452495"/>
            <a:ext cx="1042035" cy="292100"/>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2020570" y="3629660"/>
            <a:ext cx="1308735" cy="645160"/>
          </a:xfrm>
          <a:prstGeom prst="rect">
            <a:avLst/>
          </a:prstGeom>
          <a:noFill/>
        </p:spPr>
        <p:txBody>
          <a:bodyPr wrap="square" rtlCol="0">
            <a:spAutoFit/>
          </a:bodyPr>
          <a:p>
            <a:pPr algn="ctr"/>
            <a:r>
              <a:rPr lang="zh-CN" altLang="en-US" sz="3600" b="1">
                <a:solidFill>
                  <a:srgbClr val="FDF731"/>
                </a:solidFill>
              </a:rPr>
              <a:t>？</a:t>
            </a:r>
            <a:endParaRPr lang="zh-CN" altLang="en-US" sz="3600" b="1">
              <a:solidFill>
                <a:srgbClr val="FDF731"/>
              </a:solidFill>
            </a:endParaRPr>
          </a:p>
        </p:txBody>
      </p:sp>
      <p:cxnSp>
        <p:nvCxnSpPr>
          <p:cNvPr id="90" name="直接箭头连接符 89"/>
          <p:cNvCxnSpPr/>
          <p:nvPr/>
        </p:nvCxnSpPr>
        <p:spPr>
          <a:xfrm>
            <a:off x="2538095" y="4386580"/>
            <a:ext cx="0" cy="64800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92" name="文本框 91"/>
          <p:cNvSpPr txBox="1"/>
          <p:nvPr/>
        </p:nvSpPr>
        <p:spPr>
          <a:xfrm>
            <a:off x="2576195" y="4469130"/>
            <a:ext cx="3642995" cy="553085"/>
          </a:xfrm>
          <a:prstGeom prst="rect">
            <a:avLst/>
          </a:prstGeom>
          <a:noFill/>
        </p:spPr>
        <p:txBody>
          <a:bodyPr wrap="square" rtlCol="0">
            <a:spAutoFit/>
          </a:bodyPr>
          <a:p>
            <a:r>
              <a:rPr lang="zh-CN" altLang="en-US">
                <a:solidFill>
                  <a:schemeClr val="accent1"/>
                </a:solidFill>
              </a:rPr>
              <a:t>统一规则</a:t>
            </a:r>
            <a:endParaRPr lang="zh-CN" altLang="en-US">
              <a:solidFill>
                <a:schemeClr val="accent1"/>
              </a:solidFill>
            </a:endParaRPr>
          </a:p>
          <a:p>
            <a:r>
              <a:rPr lang="zh-CN" altLang="en-US" sz="1200">
                <a:solidFill>
                  <a:schemeClr val="accent1"/>
                </a:solidFill>
              </a:rPr>
              <a:t>（将绕某轴一次旋转，分解为依次绕坐标轴旋转）</a:t>
            </a:r>
            <a:endParaRPr lang="zh-CN" altLang="en-US" sz="1200">
              <a:solidFill>
                <a:schemeClr val="accent1"/>
              </a:solidFill>
            </a:endParaRPr>
          </a:p>
        </p:txBody>
      </p:sp>
      <p:sp>
        <p:nvSpPr>
          <p:cNvPr id="94" name="文本框 93"/>
          <p:cNvSpPr txBox="1"/>
          <p:nvPr/>
        </p:nvSpPr>
        <p:spPr>
          <a:xfrm>
            <a:off x="1481455" y="6356985"/>
            <a:ext cx="7118350" cy="368300"/>
          </a:xfrm>
          <a:prstGeom prst="rect">
            <a:avLst/>
          </a:prstGeom>
          <a:solidFill>
            <a:srgbClr val="C00000"/>
          </a:solidFill>
        </p:spPr>
        <p:txBody>
          <a:bodyPr wrap="square" rtlCol="0">
            <a:spAutoFit/>
          </a:bodyPr>
          <a:p>
            <a:r>
              <a:rPr lang="zh-CN" altLang="en-US">
                <a:solidFill>
                  <a:srgbClr val="FFFF00"/>
                </a:solidFill>
              </a:rPr>
              <a:t>给定一组欧拉角</a:t>
            </a:r>
            <a:r>
              <a:rPr lang="en-US" altLang="zh-CN">
                <a:solidFill>
                  <a:srgbClr val="FFFF00"/>
                </a:solidFill>
              </a:rPr>
              <a:t>(α</a:t>
            </a:r>
            <a:r>
              <a:rPr lang="zh-CN" altLang="en-US">
                <a:solidFill>
                  <a:srgbClr val="FFFF00"/>
                </a:solidFill>
              </a:rPr>
              <a:t>，</a:t>
            </a:r>
            <a:r>
              <a:rPr lang="en-US" altLang="zh-CN">
                <a:solidFill>
                  <a:srgbClr val="FFFF00"/>
                </a:solidFill>
              </a:rPr>
              <a:t>β</a:t>
            </a:r>
            <a:r>
              <a:rPr lang="zh-CN" altLang="en-US">
                <a:solidFill>
                  <a:srgbClr val="FFFF00"/>
                </a:solidFill>
              </a:rPr>
              <a:t>，</a:t>
            </a:r>
            <a:r>
              <a:rPr lang="en-US" altLang="zh-CN">
                <a:solidFill>
                  <a:srgbClr val="FFFF00"/>
                </a:solidFill>
              </a:rPr>
              <a:t>γ)</a:t>
            </a:r>
            <a:r>
              <a:rPr lang="zh-CN" altLang="en-US">
                <a:solidFill>
                  <a:srgbClr val="FFFF00"/>
                </a:solidFill>
              </a:rPr>
              <a:t>，必须指明旋转方式和旋转顺序，才有意义</a:t>
            </a:r>
            <a:endParaRPr lang="zh-CN" altLang="en-US">
              <a:solidFill>
                <a:srgbClr val="FFFF00"/>
              </a:solidFill>
            </a:endParaRPr>
          </a:p>
        </p:txBody>
      </p:sp>
      <p:pic>
        <p:nvPicPr>
          <p:cNvPr id="96" name="图片 95"/>
          <p:cNvPicPr>
            <a:picLocks noChangeAspect="1"/>
          </p:cNvPicPr>
          <p:nvPr/>
        </p:nvPicPr>
        <p:blipFill>
          <a:blip r:embed="rId21"/>
          <a:stretch>
            <a:fillRect/>
          </a:stretch>
        </p:blipFill>
        <p:spPr>
          <a:xfrm>
            <a:off x="6257925" y="2532380"/>
            <a:ext cx="5543550" cy="3667125"/>
          </a:xfrm>
          <a:prstGeom prst="rect">
            <a:avLst/>
          </a:prstGeom>
        </p:spPr>
      </p:pic>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blinds(horizontal)">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blinds(horizontal)">
                                      <p:cBhvr>
                                        <p:cTn id="33" dur="500"/>
                                        <p:tgtEl>
                                          <p:spTgt spid="6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blinds(horizontal)">
                                      <p:cBhvr>
                                        <p:cTn id="38" dur="500"/>
                                        <p:tgtEl>
                                          <p:spTgt spid="7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blinds(horizontal)">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blinds(horizontal)">
                                      <p:cBhvr>
                                        <p:cTn id="46" dur="500"/>
                                        <p:tgtEl>
                                          <p:spTgt spid="9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blinds(horizontal)">
                                      <p:cBhvr>
                                        <p:cTn id="49" dur="500"/>
                                        <p:tgtEl>
                                          <p:spTgt spid="9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linds(horizontal)">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blinds(horizontal)">
                                      <p:cBhvr>
                                        <p:cTn id="59" dur="50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blinds(horizontal)">
                                      <p:cBhvr>
                                        <p:cTn id="6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animBg="1"/>
      <p:bldP spid="8" grpId="0"/>
      <p:bldP spid="78" grpId="0" animBg="1"/>
      <p:bldP spid="79" grpId="0"/>
      <p:bldP spid="92" grpId="0"/>
      <p:bldP spid="12" grpId="0"/>
      <p:bldP spid="10" grpId="0" animBg="1"/>
      <p:bldP spid="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rgbClr val="FFFF00"/>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8"/>
          <a:stretch>
            <a:fillRect/>
          </a:stretch>
        </p:blipFill>
        <p:spPr>
          <a:xfrm>
            <a:off x="8223250" y="438785"/>
            <a:ext cx="3851910" cy="1730375"/>
          </a:xfrm>
          <a:prstGeom prst="rect">
            <a:avLst/>
          </a:prstGeom>
        </p:spPr>
      </p:pic>
      <p:sp>
        <p:nvSpPr>
          <p:cNvPr id="10" name="椭圆 9"/>
          <p:cNvSpPr/>
          <p:nvPr/>
        </p:nvSpPr>
        <p:spPr>
          <a:xfrm>
            <a:off x="9533890" y="894715"/>
            <a:ext cx="633095" cy="381635"/>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3" name="图片 32" descr="图片5"/>
          <p:cNvPicPr>
            <a:picLocks noChangeAspect="1"/>
          </p:cNvPicPr>
          <p:nvPr/>
        </p:nvPicPr>
        <p:blipFill>
          <a:blip r:embed="rId9"/>
          <a:stretch>
            <a:fillRect/>
          </a:stretch>
        </p:blipFill>
        <p:spPr>
          <a:xfrm>
            <a:off x="346075" y="3063875"/>
            <a:ext cx="3276600" cy="2440305"/>
          </a:xfrm>
          <a:prstGeom prst="rect">
            <a:avLst/>
          </a:prstGeom>
        </p:spPr>
      </p:pic>
      <p:sp>
        <p:nvSpPr>
          <p:cNvPr id="38" name="文本框 37"/>
          <p:cNvSpPr txBox="1"/>
          <p:nvPr/>
        </p:nvSpPr>
        <p:spPr>
          <a:xfrm>
            <a:off x="838835" y="5578475"/>
            <a:ext cx="2337435" cy="1198880"/>
          </a:xfrm>
          <a:prstGeom prst="rect">
            <a:avLst/>
          </a:prstGeom>
          <a:noFill/>
          <a:ln w="9525">
            <a:noFill/>
          </a:ln>
        </p:spPr>
        <p:txBody>
          <a:bodyPr wrap="square">
            <a:spAutoFit/>
          </a:bodyPr>
          <a:p>
            <a:pPr indent="0" algn="ctr">
              <a:lnSpc>
                <a:spcPct val="150000"/>
              </a:lnSpc>
              <a:buFont typeface="Wingdings" panose="05000000000000000000" charset="0"/>
              <a:buNone/>
            </a:pPr>
            <a:r>
              <a:rPr lang="en-US" altLang="zh-CN" sz="1200" b="0">
                <a:solidFill>
                  <a:srgbClr val="FDF731"/>
                </a:solidFill>
                <a:latin typeface="+mn-ea"/>
              </a:rPr>
              <a:t>RPY-</a:t>
            </a:r>
            <a:r>
              <a:rPr lang="zh-CN" altLang="en-US" sz="1200" b="0">
                <a:solidFill>
                  <a:srgbClr val="FDF731"/>
                </a:solidFill>
                <a:latin typeface="+mn-ea"/>
              </a:rPr>
              <a:t>欧拉角</a:t>
            </a:r>
            <a:endParaRPr lang="zh-CN" altLang="en-US" sz="1200" b="0">
              <a:solidFill>
                <a:srgbClr val="FDF731"/>
              </a:solidFill>
              <a:latin typeface="+mn-ea"/>
            </a:endParaRPr>
          </a:p>
          <a:p>
            <a:pPr indent="0" algn="ctr">
              <a:lnSpc>
                <a:spcPct val="150000"/>
              </a:lnSpc>
              <a:buFont typeface="Wingdings" panose="05000000000000000000" charset="0"/>
              <a:buNone/>
            </a:pPr>
            <a:r>
              <a:rPr lang="zh-CN" altLang="en-US" sz="1200" b="0">
                <a:solidFill>
                  <a:srgbClr val="FDF731"/>
                </a:solidFill>
                <a:latin typeface="+mn-ea"/>
              </a:rPr>
              <a:t>横滚角，俯仰角，航向角</a:t>
            </a:r>
            <a:endParaRPr lang="zh-CN" altLang="en-US" sz="1200" b="0">
              <a:solidFill>
                <a:srgbClr val="FDF731"/>
              </a:solidFill>
              <a:latin typeface="+mn-ea"/>
            </a:endParaRPr>
          </a:p>
          <a:p>
            <a:pPr indent="0" algn="ctr">
              <a:lnSpc>
                <a:spcPct val="150000"/>
              </a:lnSpc>
              <a:buFont typeface="Wingdings" panose="05000000000000000000" charset="0"/>
              <a:buNone/>
            </a:pPr>
            <a:r>
              <a:rPr lang="zh-CN" altLang="en-US" sz="1200" b="0">
                <a:solidFill>
                  <a:srgbClr val="FDF731"/>
                </a:solidFill>
                <a:latin typeface="+mn-ea"/>
              </a:rPr>
              <a:t>（</a:t>
            </a:r>
            <a:r>
              <a:rPr lang="en-US" altLang="zh-CN" sz="1200" b="0">
                <a:solidFill>
                  <a:srgbClr val="FDF731"/>
                </a:solidFill>
                <a:latin typeface="+mn-ea"/>
              </a:rPr>
              <a:t>roll, pitch, yaw</a:t>
            </a:r>
            <a:r>
              <a:rPr lang="zh-CN" altLang="en-US" sz="1200" b="0">
                <a:solidFill>
                  <a:srgbClr val="FDF731"/>
                </a:solidFill>
                <a:latin typeface="+mn-ea"/>
              </a:rPr>
              <a:t>）</a:t>
            </a:r>
            <a:endParaRPr lang="zh-CN" altLang="en-US" sz="1200" b="0">
              <a:solidFill>
                <a:srgbClr val="FDF731"/>
              </a:solidFill>
              <a:latin typeface="+mn-ea"/>
            </a:endParaRPr>
          </a:p>
          <a:p>
            <a:pPr indent="0" algn="ctr">
              <a:lnSpc>
                <a:spcPct val="150000"/>
              </a:lnSpc>
              <a:buFont typeface="Wingdings" panose="05000000000000000000" charset="0"/>
              <a:buNone/>
            </a:pPr>
            <a:r>
              <a:rPr lang="zh-CN" altLang="en-US" sz="1200" b="0">
                <a:solidFill>
                  <a:srgbClr val="FDF731"/>
                </a:solidFill>
                <a:latin typeface="+mn-ea"/>
              </a:rPr>
              <a:t>假设给定内旋</a:t>
            </a:r>
            <a:r>
              <a:rPr lang="en-US" altLang="zh-CN" sz="1200">
                <a:solidFill>
                  <a:srgbClr val="FDF731"/>
                </a:solidFill>
                <a:latin typeface="+mn-ea"/>
                <a:sym typeface="+mn-ea"/>
              </a:rPr>
              <a:t>x-&gt;y-&gt;z</a:t>
            </a:r>
            <a:r>
              <a:rPr lang="zh-CN" altLang="en-US" sz="1200" b="0">
                <a:solidFill>
                  <a:srgbClr val="FDF731"/>
                </a:solidFill>
                <a:latin typeface="+mn-ea"/>
              </a:rPr>
              <a:t>顺序情况</a:t>
            </a:r>
            <a:endParaRPr lang="en-US" altLang="zh-CN" sz="1200" b="0">
              <a:solidFill>
                <a:srgbClr val="FDF731"/>
              </a:solidFill>
              <a:latin typeface="+mn-ea"/>
            </a:endParaRPr>
          </a:p>
        </p:txBody>
      </p:sp>
      <p:sp>
        <p:nvSpPr>
          <p:cNvPr id="17" name="文本框 16"/>
          <p:cNvSpPr txBox="1"/>
          <p:nvPr/>
        </p:nvSpPr>
        <p:spPr>
          <a:xfrm>
            <a:off x="3152140" y="5692775"/>
            <a:ext cx="8923020" cy="768350"/>
          </a:xfrm>
          <a:prstGeom prst="rect">
            <a:avLst/>
          </a:prstGeom>
          <a:solidFill>
            <a:schemeClr val="accent3">
              <a:lumMod val="50000"/>
            </a:schemeClr>
          </a:solidFill>
        </p:spPr>
        <p:txBody>
          <a:bodyPr wrap="square" rtlCol="0">
            <a:spAutoFit/>
          </a:bodyPr>
          <a:p>
            <a:pPr algn="ctr"/>
            <a:r>
              <a:rPr lang="zh-CN" altLang="en-US" sz="1400" b="1">
                <a:solidFill>
                  <a:srgbClr val="FDF731"/>
                </a:solidFill>
                <a:highlight>
                  <a:srgbClr val="800000"/>
                </a:highlight>
              </a:rPr>
              <a:t>万向节死锁问题</a:t>
            </a:r>
            <a:r>
              <a:rPr lang="en-US" altLang="zh-CN" sz="1400" b="1">
                <a:solidFill>
                  <a:srgbClr val="FDF731"/>
                </a:solidFill>
                <a:highlight>
                  <a:srgbClr val="800000"/>
                </a:highlight>
              </a:rPr>
              <a:t>                                          </a:t>
            </a:r>
            <a:endParaRPr lang="zh-CN" altLang="en-US" sz="1400" b="1">
              <a:solidFill>
                <a:srgbClr val="FDF731"/>
              </a:solidFill>
              <a:highlight>
                <a:srgbClr val="800000"/>
              </a:highlight>
            </a:endParaRPr>
          </a:p>
          <a:p>
            <a:pPr marL="285750" indent="-285750">
              <a:lnSpc>
                <a:spcPct val="150000"/>
              </a:lnSpc>
              <a:buFont typeface="Wingdings" panose="05000000000000000000" charset="0"/>
              <a:buChar char="Ø"/>
            </a:pPr>
            <a:r>
              <a:rPr lang="zh-CN" altLang="en-US" sz="1000">
                <a:solidFill>
                  <a:srgbClr val="FDF731"/>
                </a:solidFill>
              </a:rPr>
              <a:t>误区纠正：并不是说欧拉角被锁住而失去表示的完备性，万向节是欧拉角规则引入的某种虚拟限制，欧拉角表示任意的某个姿态完全没有问题</a:t>
            </a:r>
            <a:endParaRPr lang="zh-CN" altLang="en-US" sz="1000">
              <a:solidFill>
                <a:srgbClr val="FDF731"/>
              </a:solidFill>
            </a:endParaRPr>
          </a:p>
          <a:p>
            <a:pPr marL="285750" indent="-285750">
              <a:lnSpc>
                <a:spcPct val="150000"/>
              </a:lnSpc>
              <a:buFont typeface="Wingdings" panose="05000000000000000000" charset="0"/>
              <a:buChar char="Ø"/>
            </a:pPr>
            <a:r>
              <a:rPr lang="zh-CN" altLang="en-US" sz="1000">
                <a:solidFill>
                  <a:srgbClr val="FDF731"/>
                </a:solidFill>
              </a:rPr>
              <a:t>影响分析：只适合直观表示某个姿态，很难用于数学计算，插值或增量过程可能不平坦，在突破万向节锁的过程中雅克比矩阵趋近于无穷造成速度奇异</a:t>
            </a:r>
            <a:endParaRPr lang="zh-CN" altLang="en-US" sz="1000">
              <a:solidFill>
                <a:srgbClr val="FDF731"/>
              </a:solidFill>
            </a:endParaRPr>
          </a:p>
        </p:txBody>
      </p:sp>
      <p:sp>
        <p:nvSpPr>
          <p:cNvPr id="44" name="矩形 43"/>
          <p:cNvSpPr/>
          <p:nvPr/>
        </p:nvSpPr>
        <p:spPr>
          <a:xfrm>
            <a:off x="3873500" y="2674620"/>
            <a:ext cx="2496820" cy="250698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任意多边形 30"/>
          <p:cNvSpPr/>
          <p:nvPr/>
        </p:nvSpPr>
        <p:spPr>
          <a:xfrm>
            <a:off x="4027170" y="4333240"/>
            <a:ext cx="725805" cy="757555"/>
          </a:xfrm>
          <a:custGeom>
            <a:avLst/>
            <a:gdLst>
              <a:gd name="connisteX0" fmla="*/ 532765 w 726065"/>
              <a:gd name="connsiteY0" fmla="*/ 757268 h 757268"/>
              <a:gd name="connisteX1" fmla="*/ 684530 w 726065"/>
              <a:gd name="connsiteY1" fmla="*/ 662018 h 757268"/>
              <a:gd name="connisteX2" fmla="*/ 722630 w 726065"/>
              <a:gd name="connsiteY2" fmla="*/ 453103 h 757268"/>
              <a:gd name="connisteX3" fmla="*/ 636905 w 726065"/>
              <a:gd name="connsiteY3" fmla="*/ 148938 h 757268"/>
              <a:gd name="connisteX4" fmla="*/ 323215 w 726065"/>
              <a:gd name="connsiteY4" fmla="*/ 6063 h 757268"/>
              <a:gd name="connisteX5" fmla="*/ 104775 w 726065"/>
              <a:gd name="connsiteY5" fmla="*/ 53688 h 757268"/>
              <a:gd name="connisteX6" fmla="*/ 0 w 726065"/>
              <a:gd name="connsiteY6" fmla="*/ 196563 h 75726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26065" h="757269">
                <a:moveTo>
                  <a:pt x="532765" y="757269"/>
                </a:moveTo>
                <a:cubicBezTo>
                  <a:pt x="562610" y="742664"/>
                  <a:pt x="646430" y="722979"/>
                  <a:pt x="684530" y="662019"/>
                </a:cubicBezTo>
                <a:cubicBezTo>
                  <a:pt x="722630" y="601059"/>
                  <a:pt x="732155" y="555974"/>
                  <a:pt x="722630" y="453104"/>
                </a:cubicBezTo>
                <a:cubicBezTo>
                  <a:pt x="713105" y="350234"/>
                  <a:pt x="716915" y="238474"/>
                  <a:pt x="636905" y="148939"/>
                </a:cubicBezTo>
                <a:cubicBezTo>
                  <a:pt x="556895" y="59404"/>
                  <a:pt x="429895" y="25114"/>
                  <a:pt x="323215" y="6064"/>
                </a:cubicBezTo>
                <a:cubicBezTo>
                  <a:pt x="216535" y="-12986"/>
                  <a:pt x="169545" y="15589"/>
                  <a:pt x="104775" y="53689"/>
                </a:cubicBezTo>
                <a:cubicBezTo>
                  <a:pt x="40005" y="91789"/>
                  <a:pt x="16510" y="168624"/>
                  <a:pt x="0" y="196564"/>
                </a:cubicBezTo>
              </a:path>
            </a:pathLst>
          </a:custGeom>
          <a:noFill/>
          <a:ln w="25400">
            <a:solidFill>
              <a:schemeClr val="tx1"/>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3960495" y="3844925"/>
            <a:ext cx="1137920" cy="460375"/>
          </a:xfrm>
          <a:prstGeom prst="rect">
            <a:avLst/>
          </a:prstGeom>
          <a:noFill/>
        </p:spPr>
        <p:txBody>
          <a:bodyPr wrap="none" rtlCol="0">
            <a:spAutoFit/>
          </a:bodyPr>
          <a:p>
            <a:r>
              <a:rPr lang="en-US" altLang="zh-CN" sz="2400"/>
              <a:t>roll:45</a:t>
            </a:r>
            <a:r>
              <a:rPr lang="zh-CN" altLang="en-US" sz="2400"/>
              <a:t>°</a:t>
            </a:r>
            <a:endParaRPr lang="zh-CN" altLang="en-US" sz="2400"/>
          </a:p>
        </p:txBody>
      </p:sp>
      <p:grpSp>
        <p:nvGrpSpPr>
          <p:cNvPr id="20" name="组合 19"/>
          <p:cNvGrpSpPr/>
          <p:nvPr/>
        </p:nvGrpSpPr>
        <p:grpSpPr>
          <a:xfrm>
            <a:off x="4037330" y="2674620"/>
            <a:ext cx="2332355" cy="2351405"/>
            <a:chOff x="6358" y="4212"/>
            <a:chExt cx="3673" cy="3703"/>
          </a:xfrm>
        </p:grpSpPr>
        <p:cxnSp>
          <p:nvCxnSpPr>
            <p:cNvPr id="16" name="直接箭头连接符 15"/>
            <p:cNvCxnSpPr/>
            <p:nvPr/>
          </p:nvCxnSpPr>
          <p:spPr>
            <a:xfrm flipH="1">
              <a:off x="6885" y="6543"/>
              <a:ext cx="1481" cy="8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H="1" flipV="1">
              <a:off x="8281" y="4976"/>
              <a:ext cx="85" cy="156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a:off x="8366" y="6545"/>
              <a:ext cx="1080" cy="27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6358" y="7191"/>
              <a:ext cx="528" cy="725"/>
            </a:xfrm>
            <a:prstGeom prst="rect">
              <a:avLst/>
            </a:prstGeom>
            <a:noFill/>
          </p:spPr>
          <p:txBody>
            <a:bodyPr wrap="none" rtlCol="0">
              <a:spAutoFit/>
            </a:bodyPr>
            <a:p>
              <a:r>
                <a:rPr lang="en-US" altLang="zh-CN" sz="2400">
                  <a:solidFill>
                    <a:srgbClr val="9CC2F0"/>
                  </a:solidFill>
                </a:rPr>
                <a:t>x</a:t>
              </a:r>
              <a:endParaRPr lang="en-US" altLang="zh-CN" sz="2400">
                <a:solidFill>
                  <a:srgbClr val="9CC2F0"/>
                </a:solidFill>
              </a:endParaRPr>
            </a:p>
          </p:txBody>
        </p:sp>
        <p:sp>
          <p:nvSpPr>
            <p:cNvPr id="36" name="文本框 35"/>
            <p:cNvSpPr txBox="1"/>
            <p:nvPr/>
          </p:nvSpPr>
          <p:spPr>
            <a:xfrm>
              <a:off x="7981" y="4212"/>
              <a:ext cx="528" cy="725"/>
            </a:xfrm>
            <a:prstGeom prst="rect">
              <a:avLst/>
            </a:prstGeom>
            <a:noFill/>
          </p:spPr>
          <p:txBody>
            <a:bodyPr wrap="none" rtlCol="0">
              <a:spAutoFit/>
            </a:bodyPr>
            <a:p>
              <a:r>
                <a:rPr lang="en-US" altLang="zh-CN" sz="2400">
                  <a:solidFill>
                    <a:srgbClr val="9CC2F0"/>
                  </a:solidFill>
                </a:rPr>
                <a:t>z</a:t>
              </a:r>
              <a:endParaRPr lang="en-US" altLang="zh-CN" sz="2400">
                <a:solidFill>
                  <a:srgbClr val="9CC2F0"/>
                </a:solidFill>
              </a:endParaRPr>
            </a:p>
          </p:txBody>
        </p:sp>
        <p:sp>
          <p:nvSpPr>
            <p:cNvPr id="39" name="文本框 38"/>
            <p:cNvSpPr txBox="1"/>
            <p:nvPr/>
          </p:nvSpPr>
          <p:spPr>
            <a:xfrm>
              <a:off x="9503" y="6466"/>
              <a:ext cx="528" cy="725"/>
            </a:xfrm>
            <a:prstGeom prst="rect">
              <a:avLst/>
            </a:prstGeom>
            <a:noFill/>
          </p:spPr>
          <p:txBody>
            <a:bodyPr wrap="none" rtlCol="0">
              <a:spAutoFit/>
            </a:bodyPr>
            <a:p>
              <a:r>
                <a:rPr lang="en-US" altLang="zh-CN" sz="2400">
                  <a:solidFill>
                    <a:srgbClr val="9CC2F0"/>
                  </a:solidFill>
                </a:rPr>
                <a:t>y</a:t>
              </a:r>
              <a:endParaRPr lang="en-US" altLang="zh-CN" sz="2400">
                <a:solidFill>
                  <a:srgbClr val="9CC2F0"/>
                </a:solidFill>
              </a:endParaRPr>
            </a:p>
          </p:txBody>
        </p:sp>
      </p:grpSp>
      <p:grpSp>
        <p:nvGrpSpPr>
          <p:cNvPr id="22" name="组合 21"/>
          <p:cNvGrpSpPr/>
          <p:nvPr/>
        </p:nvGrpSpPr>
        <p:grpSpPr>
          <a:xfrm>
            <a:off x="4222115" y="3105785"/>
            <a:ext cx="2014855" cy="1042670"/>
            <a:chOff x="6649" y="4891"/>
            <a:chExt cx="3173" cy="1642"/>
          </a:xfrm>
        </p:grpSpPr>
        <p:cxnSp>
          <p:nvCxnSpPr>
            <p:cNvPr id="40" name="直接箭头连接符 39"/>
            <p:cNvCxnSpPr/>
            <p:nvPr/>
          </p:nvCxnSpPr>
          <p:spPr>
            <a:xfrm flipV="1">
              <a:off x="8366" y="5773"/>
              <a:ext cx="988" cy="758"/>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H="1" flipV="1">
              <a:off x="7177" y="5359"/>
              <a:ext cx="1189" cy="1174"/>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a:off x="6649" y="4891"/>
              <a:ext cx="528" cy="725"/>
            </a:xfrm>
            <a:prstGeom prst="rect">
              <a:avLst/>
            </a:prstGeom>
            <a:noFill/>
          </p:spPr>
          <p:txBody>
            <a:bodyPr wrap="none" rtlCol="0">
              <a:spAutoFit/>
            </a:bodyPr>
            <a:p>
              <a:r>
                <a:rPr lang="en-US" altLang="zh-CN" sz="2400">
                  <a:solidFill>
                    <a:srgbClr val="FF0000"/>
                  </a:solidFill>
                </a:rPr>
                <a:t>z</a:t>
              </a:r>
              <a:endParaRPr lang="en-US" altLang="zh-CN" sz="2400">
                <a:solidFill>
                  <a:srgbClr val="FF0000"/>
                </a:solidFill>
              </a:endParaRPr>
            </a:p>
          </p:txBody>
        </p:sp>
        <p:sp>
          <p:nvSpPr>
            <p:cNvPr id="43" name="文本框 42"/>
            <p:cNvSpPr txBox="1"/>
            <p:nvPr/>
          </p:nvSpPr>
          <p:spPr>
            <a:xfrm>
              <a:off x="9294" y="5226"/>
              <a:ext cx="528" cy="725"/>
            </a:xfrm>
            <a:prstGeom prst="rect">
              <a:avLst/>
            </a:prstGeom>
            <a:noFill/>
          </p:spPr>
          <p:txBody>
            <a:bodyPr wrap="none" rtlCol="0">
              <a:spAutoFit/>
            </a:bodyPr>
            <a:p>
              <a:r>
                <a:rPr lang="en-US" altLang="zh-CN" sz="2400">
                  <a:solidFill>
                    <a:srgbClr val="FF0000"/>
                  </a:solidFill>
                </a:rPr>
                <a:t>y</a:t>
              </a:r>
              <a:endParaRPr lang="en-US" altLang="zh-CN" sz="2400">
                <a:solidFill>
                  <a:srgbClr val="FF0000"/>
                </a:solidFill>
              </a:endParaRPr>
            </a:p>
          </p:txBody>
        </p:sp>
      </p:grpSp>
      <p:sp>
        <p:nvSpPr>
          <p:cNvPr id="48" name="矩形 47"/>
          <p:cNvSpPr/>
          <p:nvPr/>
        </p:nvSpPr>
        <p:spPr>
          <a:xfrm>
            <a:off x="6612890" y="2701290"/>
            <a:ext cx="2496820" cy="250698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任意多边形 51"/>
          <p:cNvSpPr/>
          <p:nvPr/>
        </p:nvSpPr>
        <p:spPr>
          <a:xfrm rot="11700000">
            <a:off x="8164830" y="3520440"/>
            <a:ext cx="725805" cy="757555"/>
          </a:xfrm>
          <a:custGeom>
            <a:avLst/>
            <a:gdLst>
              <a:gd name="connisteX0" fmla="*/ 532765 w 726065"/>
              <a:gd name="connsiteY0" fmla="*/ 757268 h 757268"/>
              <a:gd name="connisteX1" fmla="*/ 684530 w 726065"/>
              <a:gd name="connsiteY1" fmla="*/ 662018 h 757268"/>
              <a:gd name="connisteX2" fmla="*/ 722630 w 726065"/>
              <a:gd name="connsiteY2" fmla="*/ 453103 h 757268"/>
              <a:gd name="connisteX3" fmla="*/ 636905 w 726065"/>
              <a:gd name="connsiteY3" fmla="*/ 148938 h 757268"/>
              <a:gd name="connisteX4" fmla="*/ 323215 w 726065"/>
              <a:gd name="connsiteY4" fmla="*/ 6063 h 757268"/>
              <a:gd name="connisteX5" fmla="*/ 104775 w 726065"/>
              <a:gd name="connsiteY5" fmla="*/ 53688 h 757268"/>
              <a:gd name="connisteX6" fmla="*/ 0 w 726065"/>
              <a:gd name="connsiteY6" fmla="*/ 196563 h 75726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26065" h="757269">
                <a:moveTo>
                  <a:pt x="532765" y="757269"/>
                </a:moveTo>
                <a:cubicBezTo>
                  <a:pt x="562610" y="742664"/>
                  <a:pt x="646430" y="722979"/>
                  <a:pt x="684530" y="662019"/>
                </a:cubicBezTo>
                <a:cubicBezTo>
                  <a:pt x="722630" y="601059"/>
                  <a:pt x="732155" y="555974"/>
                  <a:pt x="722630" y="453104"/>
                </a:cubicBezTo>
                <a:cubicBezTo>
                  <a:pt x="713105" y="350234"/>
                  <a:pt x="716915" y="238474"/>
                  <a:pt x="636905" y="148939"/>
                </a:cubicBezTo>
                <a:cubicBezTo>
                  <a:pt x="556895" y="59404"/>
                  <a:pt x="429895" y="25114"/>
                  <a:pt x="323215" y="6064"/>
                </a:cubicBezTo>
                <a:cubicBezTo>
                  <a:pt x="216535" y="-12986"/>
                  <a:pt x="169545" y="15589"/>
                  <a:pt x="104775" y="53689"/>
                </a:cubicBezTo>
                <a:cubicBezTo>
                  <a:pt x="40005" y="91789"/>
                  <a:pt x="16510" y="168624"/>
                  <a:pt x="0" y="196564"/>
                </a:cubicBezTo>
              </a:path>
            </a:pathLst>
          </a:custGeom>
          <a:noFill/>
          <a:ln w="25400">
            <a:solidFill>
              <a:schemeClr val="tx1"/>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nvSpPr>
        <p:spPr>
          <a:xfrm>
            <a:off x="7633335" y="3014345"/>
            <a:ext cx="1374775" cy="460375"/>
          </a:xfrm>
          <a:prstGeom prst="rect">
            <a:avLst/>
          </a:prstGeom>
          <a:noFill/>
        </p:spPr>
        <p:txBody>
          <a:bodyPr wrap="none" rtlCol="0">
            <a:spAutoFit/>
          </a:bodyPr>
          <a:p>
            <a:pPr algn="l"/>
            <a:r>
              <a:rPr lang="en-US" altLang="zh-CN" sz="2400"/>
              <a:t>pitch:90</a:t>
            </a:r>
            <a:r>
              <a:rPr lang="zh-CN" altLang="en-US" sz="2400">
                <a:sym typeface="+mn-ea"/>
              </a:rPr>
              <a:t>°</a:t>
            </a:r>
            <a:endParaRPr lang="en-US" altLang="zh-CN" sz="2400"/>
          </a:p>
        </p:txBody>
      </p:sp>
      <p:grpSp>
        <p:nvGrpSpPr>
          <p:cNvPr id="25" name="组合 24"/>
          <p:cNvGrpSpPr/>
          <p:nvPr/>
        </p:nvGrpSpPr>
        <p:grpSpPr>
          <a:xfrm>
            <a:off x="6776720" y="3132455"/>
            <a:ext cx="2199640" cy="1920240"/>
            <a:chOff x="10672" y="4933"/>
            <a:chExt cx="3464" cy="3024"/>
          </a:xfrm>
        </p:grpSpPr>
        <p:cxnSp>
          <p:nvCxnSpPr>
            <p:cNvPr id="49" name="直接箭头连接符 48"/>
            <p:cNvCxnSpPr/>
            <p:nvPr/>
          </p:nvCxnSpPr>
          <p:spPr>
            <a:xfrm flipH="1">
              <a:off x="11199" y="6585"/>
              <a:ext cx="1481" cy="8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10672" y="7233"/>
              <a:ext cx="528" cy="725"/>
            </a:xfrm>
            <a:prstGeom prst="rect">
              <a:avLst/>
            </a:prstGeom>
            <a:noFill/>
          </p:spPr>
          <p:txBody>
            <a:bodyPr wrap="none" rtlCol="0">
              <a:spAutoFit/>
            </a:bodyPr>
            <a:p>
              <a:r>
                <a:rPr lang="en-US" altLang="zh-CN" sz="2400">
                  <a:solidFill>
                    <a:srgbClr val="FF0000"/>
                  </a:solidFill>
                </a:rPr>
                <a:t>x</a:t>
              </a:r>
              <a:endParaRPr lang="en-US" altLang="zh-CN" sz="2400">
                <a:solidFill>
                  <a:srgbClr val="FF0000"/>
                </a:solidFill>
              </a:endParaRPr>
            </a:p>
          </p:txBody>
        </p:sp>
        <p:cxnSp>
          <p:nvCxnSpPr>
            <p:cNvPr id="57" name="直接箭头连接符 56"/>
            <p:cNvCxnSpPr/>
            <p:nvPr/>
          </p:nvCxnSpPr>
          <p:spPr>
            <a:xfrm flipV="1">
              <a:off x="12680" y="5815"/>
              <a:ext cx="988" cy="758"/>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H="1" flipV="1">
              <a:off x="11491" y="5401"/>
              <a:ext cx="1189" cy="1174"/>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9" name="文本框 58"/>
            <p:cNvSpPr txBox="1"/>
            <p:nvPr/>
          </p:nvSpPr>
          <p:spPr>
            <a:xfrm>
              <a:off x="10963" y="4933"/>
              <a:ext cx="528" cy="725"/>
            </a:xfrm>
            <a:prstGeom prst="rect">
              <a:avLst/>
            </a:prstGeom>
            <a:noFill/>
          </p:spPr>
          <p:txBody>
            <a:bodyPr wrap="none" rtlCol="0">
              <a:spAutoFit/>
            </a:bodyPr>
            <a:p>
              <a:r>
                <a:rPr lang="en-US" altLang="zh-CN" sz="2400">
                  <a:solidFill>
                    <a:srgbClr val="FF0000"/>
                  </a:solidFill>
                </a:rPr>
                <a:t>z</a:t>
              </a:r>
              <a:endParaRPr lang="en-US" altLang="zh-CN" sz="2400">
                <a:solidFill>
                  <a:srgbClr val="FF0000"/>
                </a:solidFill>
              </a:endParaRPr>
            </a:p>
          </p:txBody>
        </p:sp>
        <p:sp>
          <p:nvSpPr>
            <p:cNvPr id="60" name="文本框 59"/>
            <p:cNvSpPr txBox="1"/>
            <p:nvPr/>
          </p:nvSpPr>
          <p:spPr>
            <a:xfrm>
              <a:off x="13608" y="5268"/>
              <a:ext cx="528" cy="725"/>
            </a:xfrm>
            <a:prstGeom prst="rect">
              <a:avLst/>
            </a:prstGeom>
            <a:noFill/>
          </p:spPr>
          <p:txBody>
            <a:bodyPr wrap="none" rtlCol="0">
              <a:spAutoFit/>
            </a:bodyPr>
            <a:p>
              <a:r>
                <a:rPr lang="en-US" altLang="zh-CN" sz="2400">
                  <a:solidFill>
                    <a:srgbClr val="FF0000"/>
                  </a:solidFill>
                </a:rPr>
                <a:t>y</a:t>
              </a:r>
              <a:endParaRPr lang="en-US" altLang="zh-CN" sz="2400">
                <a:solidFill>
                  <a:srgbClr val="FF0000"/>
                </a:solidFill>
              </a:endParaRPr>
            </a:p>
          </p:txBody>
        </p:sp>
      </p:grpSp>
      <p:grpSp>
        <p:nvGrpSpPr>
          <p:cNvPr id="28" name="组合 27"/>
          <p:cNvGrpSpPr/>
          <p:nvPr/>
        </p:nvGrpSpPr>
        <p:grpSpPr>
          <a:xfrm>
            <a:off x="7111365" y="4173855"/>
            <a:ext cx="1596390" cy="1117600"/>
            <a:chOff x="11199" y="6573"/>
            <a:chExt cx="2514" cy="1760"/>
          </a:xfrm>
        </p:grpSpPr>
        <p:cxnSp>
          <p:nvCxnSpPr>
            <p:cNvPr id="95" name="直接箭头连接符 94"/>
            <p:cNvCxnSpPr/>
            <p:nvPr/>
          </p:nvCxnSpPr>
          <p:spPr>
            <a:xfrm flipH="1">
              <a:off x="11215" y="6615"/>
              <a:ext cx="1481" cy="840"/>
            </a:xfrm>
            <a:prstGeom prst="straightConnector1">
              <a:avLst/>
            </a:prstGeom>
            <a:ln>
              <a:solidFill>
                <a:srgbClr val="00B050"/>
              </a:solidFill>
              <a:tailEnd type="arrow"/>
            </a:ln>
          </p:spPr>
          <p:style>
            <a:lnRef idx="2">
              <a:schemeClr val="accent1"/>
            </a:lnRef>
            <a:fillRef idx="0">
              <a:srgbClr val="FFFFFF"/>
            </a:fillRef>
            <a:effectRef idx="0">
              <a:srgbClr val="FFFFFF"/>
            </a:effectRef>
            <a:fontRef idx="minor">
              <a:schemeClr val="tx1"/>
            </a:fontRef>
          </p:style>
        </p:cxnSp>
        <p:cxnSp>
          <p:nvCxnSpPr>
            <p:cNvPr id="96" name="直接箭头连接符 95"/>
            <p:cNvCxnSpPr/>
            <p:nvPr/>
          </p:nvCxnSpPr>
          <p:spPr>
            <a:xfrm>
              <a:off x="12680" y="6573"/>
              <a:ext cx="644" cy="905"/>
            </a:xfrm>
            <a:prstGeom prst="straightConnector1">
              <a:avLst/>
            </a:prstGeom>
            <a:ln>
              <a:solidFill>
                <a:srgbClr val="00B05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1199" y="7609"/>
              <a:ext cx="528" cy="725"/>
            </a:xfrm>
            <a:prstGeom prst="rect">
              <a:avLst/>
            </a:prstGeom>
            <a:noFill/>
          </p:spPr>
          <p:txBody>
            <a:bodyPr wrap="none" rtlCol="0">
              <a:spAutoFit/>
            </a:bodyPr>
            <a:p>
              <a:r>
                <a:rPr lang="en-US" altLang="zh-CN" sz="2400">
                  <a:solidFill>
                    <a:srgbClr val="4FFF5B"/>
                  </a:solidFill>
                </a:rPr>
                <a:t>z</a:t>
              </a:r>
              <a:endParaRPr lang="en-US" altLang="zh-CN" sz="2400">
                <a:solidFill>
                  <a:srgbClr val="4FFF5B"/>
                </a:solidFill>
              </a:endParaRPr>
            </a:p>
          </p:txBody>
        </p:sp>
        <p:sp>
          <p:nvSpPr>
            <p:cNvPr id="14" name="文本框 13"/>
            <p:cNvSpPr txBox="1"/>
            <p:nvPr/>
          </p:nvSpPr>
          <p:spPr>
            <a:xfrm>
              <a:off x="13185" y="7292"/>
              <a:ext cx="528" cy="725"/>
            </a:xfrm>
            <a:prstGeom prst="rect">
              <a:avLst/>
            </a:prstGeom>
            <a:noFill/>
          </p:spPr>
          <p:txBody>
            <a:bodyPr wrap="none" rtlCol="0">
              <a:spAutoFit/>
            </a:bodyPr>
            <a:p>
              <a:r>
                <a:rPr lang="en-US" altLang="zh-CN" sz="2400">
                  <a:solidFill>
                    <a:srgbClr val="4FFF5B"/>
                  </a:solidFill>
                </a:rPr>
                <a:t>x</a:t>
              </a:r>
              <a:endParaRPr lang="en-US" altLang="zh-CN" sz="2400">
                <a:solidFill>
                  <a:srgbClr val="4FFF5B"/>
                </a:solidFill>
              </a:endParaRPr>
            </a:p>
          </p:txBody>
        </p:sp>
      </p:grpSp>
      <p:sp>
        <p:nvSpPr>
          <p:cNvPr id="21" name="矩形 20"/>
          <p:cNvSpPr/>
          <p:nvPr/>
        </p:nvSpPr>
        <p:spPr>
          <a:xfrm>
            <a:off x="9356090" y="2701290"/>
            <a:ext cx="2496820" cy="250698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任意多边形 22"/>
          <p:cNvSpPr/>
          <p:nvPr/>
        </p:nvSpPr>
        <p:spPr>
          <a:xfrm rot="240000">
            <a:off x="9785985" y="4205605"/>
            <a:ext cx="725805" cy="757555"/>
          </a:xfrm>
          <a:custGeom>
            <a:avLst/>
            <a:gdLst>
              <a:gd name="connisteX0" fmla="*/ 532765 w 726065"/>
              <a:gd name="connsiteY0" fmla="*/ 757268 h 757268"/>
              <a:gd name="connisteX1" fmla="*/ 684530 w 726065"/>
              <a:gd name="connsiteY1" fmla="*/ 662018 h 757268"/>
              <a:gd name="connisteX2" fmla="*/ 722630 w 726065"/>
              <a:gd name="connsiteY2" fmla="*/ 453103 h 757268"/>
              <a:gd name="connisteX3" fmla="*/ 636905 w 726065"/>
              <a:gd name="connsiteY3" fmla="*/ 148938 h 757268"/>
              <a:gd name="connisteX4" fmla="*/ 323215 w 726065"/>
              <a:gd name="connsiteY4" fmla="*/ 6063 h 757268"/>
              <a:gd name="connisteX5" fmla="*/ 104775 w 726065"/>
              <a:gd name="connsiteY5" fmla="*/ 53688 h 757268"/>
              <a:gd name="connisteX6" fmla="*/ 0 w 726065"/>
              <a:gd name="connsiteY6" fmla="*/ 196563 h 75726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26065" h="757269">
                <a:moveTo>
                  <a:pt x="532765" y="757269"/>
                </a:moveTo>
                <a:cubicBezTo>
                  <a:pt x="562610" y="742664"/>
                  <a:pt x="646430" y="722979"/>
                  <a:pt x="684530" y="662019"/>
                </a:cubicBezTo>
                <a:cubicBezTo>
                  <a:pt x="722630" y="601059"/>
                  <a:pt x="732155" y="555974"/>
                  <a:pt x="722630" y="453104"/>
                </a:cubicBezTo>
                <a:cubicBezTo>
                  <a:pt x="713105" y="350234"/>
                  <a:pt x="716915" y="238474"/>
                  <a:pt x="636905" y="148939"/>
                </a:cubicBezTo>
                <a:cubicBezTo>
                  <a:pt x="556895" y="59404"/>
                  <a:pt x="429895" y="25114"/>
                  <a:pt x="323215" y="6064"/>
                </a:cubicBezTo>
                <a:cubicBezTo>
                  <a:pt x="216535" y="-12986"/>
                  <a:pt x="169545" y="15589"/>
                  <a:pt x="104775" y="53689"/>
                </a:cubicBezTo>
                <a:cubicBezTo>
                  <a:pt x="40005" y="91789"/>
                  <a:pt x="16510" y="168624"/>
                  <a:pt x="0" y="196564"/>
                </a:cubicBezTo>
              </a:path>
            </a:pathLst>
          </a:custGeom>
          <a:noFill/>
          <a:ln w="25400">
            <a:solidFill>
              <a:schemeClr val="tx1"/>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9385935" y="3757295"/>
            <a:ext cx="1273175" cy="460375"/>
          </a:xfrm>
          <a:prstGeom prst="rect">
            <a:avLst/>
          </a:prstGeom>
          <a:noFill/>
        </p:spPr>
        <p:txBody>
          <a:bodyPr wrap="none" rtlCol="0">
            <a:spAutoFit/>
          </a:bodyPr>
          <a:p>
            <a:pPr algn="l"/>
            <a:r>
              <a:rPr lang="en-US" altLang="zh-CN" sz="2400"/>
              <a:t>yaw:30</a:t>
            </a:r>
            <a:r>
              <a:rPr lang="zh-CN" altLang="en-US" sz="2400">
                <a:sym typeface="+mn-ea"/>
              </a:rPr>
              <a:t>°</a:t>
            </a:r>
            <a:endParaRPr lang="en-US" altLang="zh-CN" sz="2400"/>
          </a:p>
        </p:txBody>
      </p:sp>
      <p:grpSp>
        <p:nvGrpSpPr>
          <p:cNvPr id="29" name="组合 28"/>
          <p:cNvGrpSpPr/>
          <p:nvPr/>
        </p:nvGrpSpPr>
        <p:grpSpPr>
          <a:xfrm>
            <a:off x="9854565" y="3345180"/>
            <a:ext cx="1864995" cy="1946275"/>
            <a:chOff x="15519" y="5268"/>
            <a:chExt cx="2937" cy="3065"/>
          </a:xfrm>
        </p:grpSpPr>
        <p:cxnSp>
          <p:nvCxnSpPr>
            <p:cNvPr id="26" name="直接箭头连接符 25"/>
            <p:cNvCxnSpPr/>
            <p:nvPr/>
          </p:nvCxnSpPr>
          <p:spPr>
            <a:xfrm flipV="1">
              <a:off x="17000" y="5815"/>
              <a:ext cx="988" cy="758"/>
            </a:xfrm>
            <a:prstGeom prst="straightConnector1">
              <a:avLst/>
            </a:prstGeom>
            <a:ln>
              <a:solidFill>
                <a:srgbClr val="00B050"/>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17928" y="5268"/>
              <a:ext cx="528" cy="725"/>
            </a:xfrm>
            <a:prstGeom prst="rect">
              <a:avLst/>
            </a:prstGeom>
            <a:noFill/>
          </p:spPr>
          <p:txBody>
            <a:bodyPr wrap="none" rtlCol="0">
              <a:spAutoFit/>
            </a:bodyPr>
            <a:p>
              <a:r>
                <a:rPr lang="en-US" altLang="zh-CN" sz="2400">
                  <a:solidFill>
                    <a:srgbClr val="4FFF5B"/>
                  </a:solidFill>
                </a:rPr>
                <a:t>y</a:t>
              </a:r>
              <a:endParaRPr lang="en-US" altLang="zh-CN" sz="2400">
                <a:solidFill>
                  <a:srgbClr val="4FFF5B"/>
                </a:solidFill>
              </a:endParaRPr>
            </a:p>
          </p:txBody>
        </p:sp>
        <p:cxnSp>
          <p:nvCxnSpPr>
            <p:cNvPr id="45" name="直接箭头连接符 44"/>
            <p:cNvCxnSpPr/>
            <p:nvPr/>
          </p:nvCxnSpPr>
          <p:spPr>
            <a:xfrm flipH="1">
              <a:off x="15519" y="6573"/>
              <a:ext cx="1481" cy="840"/>
            </a:xfrm>
            <a:prstGeom prst="straightConnector1">
              <a:avLst/>
            </a:prstGeom>
            <a:ln>
              <a:solidFill>
                <a:srgbClr val="00B050"/>
              </a:solidFill>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a:off x="17000" y="6573"/>
              <a:ext cx="644" cy="905"/>
            </a:xfrm>
            <a:prstGeom prst="straightConnector1">
              <a:avLst/>
            </a:prstGeom>
            <a:ln>
              <a:solidFill>
                <a:srgbClr val="00B050"/>
              </a:solidFill>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15519" y="7609"/>
              <a:ext cx="528" cy="725"/>
            </a:xfrm>
            <a:prstGeom prst="rect">
              <a:avLst/>
            </a:prstGeom>
            <a:noFill/>
          </p:spPr>
          <p:txBody>
            <a:bodyPr wrap="none" rtlCol="0">
              <a:spAutoFit/>
            </a:bodyPr>
            <a:p>
              <a:r>
                <a:rPr lang="en-US" altLang="zh-CN" sz="2400">
                  <a:solidFill>
                    <a:srgbClr val="4FFF5B"/>
                  </a:solidFill>
                </a:rPr>
                <a:t>z</a:t>
              </a:r>
              <a:endParaRPr lang="en-US" altLang="zh-CN" sz="2400">
                <a:solidFill>
                  <a:srgbClr val="4FFF5B"/>
                </a:solidFill>
              </a:endParaRPr>
            </a:p>
          </p:txBody>
        </p:sp>
        <p:sp>
          <p:nvSpPr>
            <p:cNvPr id="51" name="文本框 50"/>
            <p:cNvSpPr txBox="1"/>
            <p:nvPr/>
          </p:nvSpPr>
          <p:spPr>
            <a:xfrm>
              <a:off x="17505" y="7292"/>
              <a:ext cx="528" cy="725"/>
            </a:xfrm>
            <a:prstGeom prst="rect">
              <a:avLst/>
            </a:prstGeom>
            <a:noFill/>
          </p:spPr>
          <p:txBody>
            <a:bodyPr wrap="none" rtlCol="0">
              <a:spAutoFit/>
            </a:bodyPr>
            <a:p>
              <a:r>
                <a:rPr lang="en-US" altLang="zh-CN" sz="2400">
                  <a:solidFill>
                    <a:srgbClr val="4FFF5B"/>
                  </a:solidFill>
                </a:rPr>
                <a:t>x</a:t>
              </a:r>
              <a:endParaRPr lang="en-US" altLang="zh-CN" sz="2400">
                <a:solidFill>
                  <a:srgbClr val="4FFF5B"/>
                </a:solidFill>
              </a:endParaRPr>
            </a:p>
          </p:txBody>
        </p:sp>
      </p:grpSp>
      <p:grpSp>
        <p:nvGrpSpPr>
          <p:cNvPr id="61" name="组合 60"/>
          <p:cNvGrpSpPr/>
          <p:nvPr/>
        </p:nvGrpSpPr>
        <p:grpSpPr>
          <a:xfrm>
            <a:off x="10795000" y="2931160"/>
            <a:ext cx="991235" cy="1634490"/>
            <a:chOff x="17000" y="4616"/>
            <a:chExt cx="1561" cy="2574"/>
          </a:xfrm>
        </p:grpSpPr>
        <p:cxnSp>
          <p:nvCxnSpPr>
            <p:cNvPr id="55" name="直接箭头连接符 54"/>
            <p:cNvCxnSpPr/>
            <p:nvPr/>
          </p:nvCxnSpPr>
          <p:spPr>
            <a:xfrm>
              <a:off x="17000" y="6585"/>
              <a:ext cx="1005" cy="472"/>
            </a:xfrm>
            <a:prstGeom prst="straightConnector1">
              <a:avLst/>
            </a:prstGeom>
            <a:ln>
              <a:solidFill>
                <a:srgbClr val="7030A0"/>
              </a:solidFill>
              <a:tailEnd type="arrow"/>
            </a:ln>
          </p:spPr>
          <p:style>
            <a:lnRef idx="2">
              <a:schemeClr val="accent1"/>
            </a:lnRef>
            <a:fillRef idx="0">
              <a:srgbClr val="FFFFFF"/>
            </a:fillRef>
            <a:effectRef idx="0">
              <a:srgbClr val="FFFFFF"/>
            </a:effectRef>
            <a:fontRef idx="minor">
              <a:schemeClr val="tx1"/>
            </a:fontRef>
          </p:style>
        </p:cxnSp>
        <p:cxnSp>
          <p:nvCxnSpPr>
            <p:cNvPr id="56" name="直接箭头连接符 55"/>
            <p:cNvCxnSpPr/>
            <p:nvPr/>
          </p:nvCxnSpPr>
          <p:spPr>
            <a:xfrm flipV="1">
              <a:off x="17000" y="5317"/>
              <a:ext cx="540" cy="1236"/>
            </a:xfrm>
            <a:prstGeom prst="straightConnector1">
              <a:avLst/>
            </a:prstGeom>
            <a:ln>
              <a:solidFill>
                <a:srgbClr val="7030A0"/>
              </a:solidFill>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18033" y="6466"/>
              <a:ext cx="528" cy="725"/>
            </a:xfrm>
            <a:prstGeom prst="rect">
              <a:avLst/>
            </a:prstGeom>
            <a:noFill/>
          </p:spPr>
          <p:txBody>
            <a:bodyPr wrap="none" rtlCol="0">
              <a:spAutoFit/>
            </a:bodyPr>
            <a:p>
              <a:r>
                <a:rPr lang="en-US" altLang="zh-CN" sz="2400">
                  <a:solidFill>
                    <a:srgbClr val="7030A0"/>
                  </a:solidFill>
                </a:rPr>
                <a:t>x</a:t>
              </a:r>
              <a:endParaRPr lang="en-US" altLang="zh-CN" sz="2400">
                <a:solidFill>
                  <a:srgbClr val="7030A0"/>
                </a:solidFill>
              </a:endParaRPr>
            </a:p>
          </p:txBody>
        </p:sp>
        <p:sp>
          <p:nvSpPr>
            <p:cNvPr id="67" name="文本框 66"/>
            <p:cNvSpPr txBox="1"/>
            <p:nvPr/>
          </p:nvSpPr>
          <p:spPr>
            <a:xfrm>
              <a:off x="17265" y="4616"/>
              <a:ext cx="528" cy="725"/>
            </a:xfrm>
            <a:prstGeom prst="rect">
              <a:avLst/>
            </a:prstGeom>
            <a:noFill/>
          </p:spPr>
          <p:txBody>
            <a:bodyPr wrap="none" rtlCol="0">
              <a:spAutoFit/>
            </a:bodyPr>
            <a:p>
              <a:r>
                <a:rPr lang="en-US" altLang="zh-CN" sz="2400">
                  <a:solidFill>
                    <a:srgbClr val="7030A0"/>
                  </a:solidFill>
                </a:rPr>
                <a:t>y</a:t>
              </a:r>
              <a:endParaRPr lang="en-US" altLang="zh-CN" sz="2400">
                <a:solidFill>
                  <a:srgbClr val="7030A0"/>
                </a:solidFill>
              </a:endParaRPr>
            </a:p>
          </p:txBody>
        </p:sp>
      </p:grpSp>
      <p:sp>
        <p:nvSpPr>
          <p:cNvPr id="68" name="文本框 67"/>
          <p:cNvSpPr txBox="1"/>
          <p:nvPr/>
        </p:nvSpPr>
        <p:spPr>
          <a:xfrm>
            <a:off x="4652645" y="5265420"/>
            <a:ext cx="6037580" cy="337185"/>
          </a:xfrm>
          <a:prstGeom prst="rect">
            <a:avLst/>
          </a:prstGeom>
          <a:noFill/>
        </p:spPr>
        <p:txBody>
          <a:bodyPr wrap="square" rtlCol="0">
            <a:spAutoFit/>
          </a:bodyPr>
          <a:p>
            <a:pPr algn="ctr"/>
            <a:r>
              <a:rPr lang="en-US" altLang="zh-CN" sz="1600">
                <a:solidFill>
                  <a:srgbClr val="FDF731"/>
                </a:solidFill>
              </a:rPr>
              <a:t>(roll,pitch,yaw)</a:t>
            </a:r>
            <a:r>
              <a:rPr lang="en-US" altLang="zh-CN" sz="2000" baseline="-25000">
                <a:solidFill>
                  <a:srgbClr val="FDF731"/>
                </a:solidFill>
              </a:rPr>
              <a:t>in_x-y-z</a:t>
            </a:r>
            <a:r>
              <a:rPr lang="en-US" altLang="zh-CN" sz="1600">
                <a:solidFill>
                  <a:srgbClr val="FDF731"/>
                </a:solidFill>
              </a:rPr>
              <a:t> = (45</a:t>
            </a:r>
            <a:r>
              <a:rPr lang="zh-CN" altLang="en-US" sz="1600">
                <a:solidFill>
                  <a:srgbClr val="FDF731"/>
                </a:solidFill>
              </a:rPr>
              <a:t>°</a:t>
            </a:r>
            <a:r>
              <a:rPr lang="en-US" altLang="zh-CN" sz="1600">
                <a:solidFill>
                  <a:srgbClr val="FDF731"/>
                </a:solidFill>
              </a:rPr>
              <a:t>, 90</a:t>
            </a:r>
            <a:r>
              <a:rPr lang="zh-CN" altLang="en-US" sz="1600">
                <a:solidFill>
                  <a:srgbClr val="FDF731"/>
                </a:solidFill>
                <a:sym typeface="+mn-ea"/>
              </a:rPr>
              <a:t>°</a:t>
            </a:r>
            <a:r>
              <a:rPr lang="en-US" altLang="zh-CN" sz="1600">
                <a:solidFill>
                  <a:srgbClr val="FDF731"/>
                </a:solidFill>
                <a:sym typeface="+mn-ea"/>
              </a:rPr>
              <a:t>, 30</a:t>
            </a:r>
            <a:r>
              <a:rPr lang="zh-CN" altLang="en-US" sz="1600">
                <a:solidFill>
                  <a:srgbClr val="FDF731"/>
                </a:solidFill>
                <a:sym typeface="+mn-ea"/>
              </a:rPr>
              <a:t>°</a:t>
            </a:r>
            <a:r>
              <a:rPr lang="en-US" altLang="zh-CN" sz="1600">
                <a:solidFill>
                  <a:srgbClr val="FDF731"/>
                </a:solidFill>
              </a:rPr>
              <a:t>) = </a:t>
            </a:r>
            <a:r>
              <a:rPr lang="en-US" altLang="zh-CN" sz="1600">
                <a:solidFill>
                  <a:srgbClr val="FDF731"/>
                </a:solidFill>
                <a:sym typeface="+mn-ea"/>
              </a:rPr>
              <a:t> (75</a:t>
            </a:r>
            <a:r>
              <a:rPr lang="zh-CN" altLang="en-US" sz="1600">
                <a:solidFill>
                  <a:srgbClr val="FDF731"/>
                </a:solidFill>
                <a:sym typeface="+mn-ea"/>
              </a:rPr>
              <a:t>°</a:t>
            </a:r>
            <a:r>
              <a:rPr lang="en-US" altLang="zh-CN" sz="1600">
                <a:solidFill>
                  <a:srgbClr val="FDF731"/>
                </a:solidFill>
                <a:sym typeface="+mn-ea"/>
              </a:rPr>
              <a:t>, 90</a:t>
            </a:r>
            <a:r>
              <a:rPr lang="zh-CN" altLang="en-US" sz="1600">
                <a:solidFill>
                  <a:srgbClr val="FDF731"/>
                </a:solidFill>
                <a:sym typeface="+mn-ea"/>
              </a:rPr>
              <a:t>°</a:t>
            </a:r>
            <a:r>
              <a:rPr lang="en-US" altLang="zh-CN" sz="1600">
                <a:solidFill>
                  <a:srgbClr val="FDF731"/>
                </a:solidFill>
                <a:sym typeface="+mn-ea"/>
              </a:rPr>
              <a:t>, 0</a:t>
            </a:r>
            <a:r>
              <a:rPr lang="zh-CN" altLang="en-US" sz="1600">
                <a:solidFill>
                  <a:srgbClr val="FDF731"/>
                </a:solidFill>
                <a:sym typeface="+mn-ea"/>
              </a:rPr>
              <a:t>°</a:t>
            </a:r>
            <a:r>
              <a:rPr lang="en-US" altLang="zh-CN" sz="1600">
                <a:solidFill>
                  <a:srgbClr val="FDF731"/>
                </a:solidFill>
                <a:sym typeface="+mn-ea"/>
              </a:rPr>
              <a:t>)</a:t>
            </a:r>
            <a:endParaRPr lang="en-US" altLang="zh-CN" sz="1600">
              <a:solidFill>
                <a:srgbClr val="FDF731"/>
              </a:solidFill>
              <a:sym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linds(horizontal)">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blinds(horizontal)">
                                      <p:cBhvr>
                                        <p:cTn id="48" dur="500"/>
                                        <p:tgtEl>
                                          <p:spTgt spid="5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blinds(horizontal)">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linds(horizontal)">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blinds(horizontal)">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linds(horizontal)">
                                      <p:cBhvr>
                                        <p:cTn id="71" dur="500"/>
                                        <p:tgtEl>
                                          <p:spTgt spid="23"/>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blinds(horizontal)">
                                      <p:cBhvr>
                                        <p:cTn id="79" dur="500"/>
                                        <p:tgtEl>
                                          <p:spTgt spid="6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blinds(horizontal)">
                                      <p:cBhvr>
                                        <p:cTn id="84" dur="500"/>
                                        <p:tgtEl>
                                          <p:spTgt spid="6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blinds(horizontal)">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animBg="1"/>
      <p:bldP spid="31" grpId="0" animBg="1"/>
      <p:bldP spid="34" grpId="0"/>
      <p:bldP spid="48" grpId="0" animBg="1"/>
      <p:bldP spid="52" grpId="0" animBg="1"/>
      <p:bldP spid="53" grpId="0"/>
      <p:bldP spid="21" grpId="0" animBg="1"/>
      <p:bldP spid="23" grpId="0" animBg="1"/>
      <p:bldP spid="24" grpId="0"/>
      <p:bldP spid="68"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2" name="任意多边形 131"/>
          <p:cNvSpPr/>
          <p:nvPr/>
        </p:nvSpPr>
        <p:spPr>
          <a:xfrm>
            <a:off x="9124950" y="2385695"/>
            <a:ext cx="1101090" cy="1200785"/>
          </a:xfrm>
          <a:custGeom>
            <a:avLst/>
            <a:gdLst>
              <a:gd name="connisteX0" fmla="*/ 714375 w 1101350"/>
              <a:gd name="connsiteY0" fmla="*/ 0 h 1201022"/>
              <a:gd name="connisteX1" fmla="*/ 1038225 w 1101350"/>
              <a:gd name="connsiteY1" fmla="*/ 476250 h 1201022"/>
              <a:gd name="connisteX2" fmla="*/ 1019175 w 1101350"/>
              <a:gd name="connsiteY2" fmla="*/ 1200150 h 1201022"/>
              <a:gd name="connisteX3" fmla="*/ 381000 w 1101350"/>
              <a:gd name="connsiteY3" fmla="*/ 352425 h 1201022"/>
              <a:gd name="connisteX4" fmla="*/ 0 w 1101350"/>
              <a:gd name="connsiteY4" fmla="*/ 419100 h 120102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101351" h="1201023">
                <a:moveTo>
                  <a:pt x="714375" y="0"/>
                </a:moveTo>
                <a:cubicBezTo>
                  <a:pt x="779780" y="80645"/>
                  <a:pt x="977265" y="236220"/>
                  <a:pt x="1038225" y="476250"/>
                </a:cubicBezTo>
                <a:cubicBezTo>
                  <a:pt x="1099185" y="716280"/>
                  <a:pt x="1150620" y="1224915"/>
                  <a:pt x="1019175" y="1200150"/>
                </a:cubicBezTo>
                <a:cubicBezTo>
                  <a:pt x="887730" y="1175385"/>
                  <a:pt x="584835" y="508635"/>
                  <a:pt x="381000" y="352425"/>
                </a:cubicBezTo>
                <a:cubicBezTo>
                  <a:pt x="177165" y="196215"/>
                  <a:pt x="63500" y="388620"/>
                  <a:pt x="0" y="419100"/>
                </a:cubicBezTo>
              </a:path>
            </a:pathLst>
          </a:custGeom>
          <a:noFill/>
          <a:ln w="28575">
            <a:solidFill>
              <a:srgbClr val="FFFF00"/>
            </a:solidFill>
            <a:headEnd type="none"/>
            <a:tailEnd type="triangle" w="med" len="me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rgbClr val="FFFF00"/>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8"/>
          <a:stretch>
            <a:fillRect/>
          </a:stretch>
        </p:blipFill>
        <p:spPr>
          <a:xfrm>
            <a:off x="8223250" y="438785"/>
            <a:ext cx="3851910" cy="1730375"/>
          </a:xfrm>
          <a:prstGeom prst="rect">
            <a:avLst/>
          </a:prstGeom>
        </p:spPr>
      </p:pic>
      <p:sp>
        <p:nvSpPr>
          <p:cNvPr id="10" name="椭圆 9"/>
          <p:cNvSpPr/>
          <p:nvPr/>
        </p:nvSpPr>
        <p:spPr>
          <a:xfrm>
            <a:off x="9533890" y="894715"/>
            <a:ext cx="633095" cy="381635"/>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3" name="图片 62"/>
          <p:cNvPicPr>
            <a:picLocks noChangeAspect="1"/>
          </p:cNvPicPr>
          <p:nvPr/>
        </p:nvPicPr>
        <p:blipFill>
          <a:blip r:embed="rId9"/>
          <a:stretch>
            <a:fillRect/>
          </a:stretch>
        </p:blipFill>
        <p:spPr>
          <a:xfrm>
            <a:off x="671195" y="3030855"/>
            <a:ext cx="2047875" cy="3018155"/>
          </a:xfrm>
          <a:prstGeom prst="rect">
            <a:avLst/>
          </a:prstGeom>
        </p:spPr>
      </p:pic>
      <p:sp>
        <p:nvSpPr>
          <p:cNvPr id="65" name="流程图: 联系 64"/>
          <p:cNvSpPr>
            <a:spLocks noChangeAspect="1"/>
          </p:cNvSpPr>
          <p:nvPr/>
        </p:nvSpPr>
        <p:spPr>
          <a:xfrm>
            <a:off x="851535" y="5362575"/>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流程图: 联系 68"/>
          <p:cNvSpPr>
            <a:spLocks noChangeAspect="1"/>
          </p:cNvSpPr>
          <p:nvPr/>
        </p:nvSpPr>
        <p:spPr>
          <a:xfrm>
            <a:off x="1448435" y="5191125"/>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0" name="流程图: 联系 69"/>
          <p:cNvSpPr>
            <a:spLocks noChangeAspect="1"/>
          </p:cNvSpPr>
          <p:nvPr/>
        </p:nvSpPr>
        <p:spPr>
          <a:xfrm>
            <a:off x="1755140" y="4862195"/>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流程图: 联系 70"/>
          <p:cNvSpPr>
            <a:spLocks noChangeAspect="1"/>
          </p:cNvSpPr>
          <p:nvPr/>
        </p:nvSpPr>
        <p:spPr>
          <a:xfrm>
            <a:off x="1755140" y="4339590"/>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2" name="流程图: 联系 71"/>
          <p:cNvSpPr>
            <a:spLocks noChangeAspect="1"/>
          </p:cNvSpPr>
          <p:nvPr/>
        </p:nvSpPr>
        <p:spPr>
          <a:xfrm>
            <a:off x="2227580" y="3950335"/>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流程图: 联系 72"/>
          <p:cNvSpPr>
            <a:spLocks noChangeAspect="1"/>
          </p:cNvSpPr>
          <p:nvPr/>
        </p:nvSpPr>
        <p:spPr>
          <a:xfrm>
            <a:off x="2345055" y="3473450"/>
            <a:ext cx="179705" cy="179705"/>
          </a:xfrm>
          <a:prstGeom prst="flowChartConnector">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流程图: 联系 73"/>
          <p:cNvSpPr>
            <a:spLocks noChangeAspect="1"/>
          </p:cNvSpPr>
          <p:nvPr/>
        </p:nvSpPr>
        <p:spPr>
          <a:xfrm>
            <a:off x="1078230" y="535305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流程图: 联系 74"/>
          <p:cNvSpPr>
            <a:spLocks noChangeAspect="1"/>
          </p:cNvSpPr>
          <p:nvPr/>
        </p:nvSpPr>
        <p:spPr>
          <a:xfrm>
            <a:off x="1214120" y="531558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流程图: 联系 75"/>
          <p:cNvSpPr>
            <a:spLocks noChangeAspect="1"/>
          </p:cNvSpPr>
          <p:nvPr/>
        </p:nvSpPr>
        <p:spPr>
          <a:xfrm>
            <a:off x="1341120" y="527367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流程图: 联系 76"/>
          <p:cNvSpPr>
            <a:spLocks noChangeAspect="1"/>
          </p:cNvSpPr>
          <p:nvPr/>
        </p:nvSpPr>
        <p:spPr>
          <a:xfrm>
            <a:off x="1637030" y="513905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流程图: 联系 77"/>
          <p:cNvSpPr>
            <a:spLocks noChangeAspect="1"/>
          </p:cNvSpPr>
          <p:nvPr/>
        </p:nvSpPr>
        <p:spPr>
          <a:xfrm>
            <a:off x="1744980" y="504634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流程图: 联系 78"/>
          <p:cNvSpPr>
            <a:spLocks noChangeAspect="1"/>
          </p:cNvSpPr>
          <p:nvPr/>
        </p:nvSpPr>
        <p:spPr>
          <a:xfrm>
            <a:off x="1744980" y="474980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联系 79"/>
          <p:cNvSpPr>
            <a:spLocks noChangeAspect="1"/>
          </p:cNvSpPr>
          <p:nvPr/>
        </p:nvSpPr>
        <p:spPr>
          <a:xfrm>
            <a:off x="1695450" y="463740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 name="流程图: 联系 80"/>
          <p:cNvSpPr>
            <a:spLocks noChangeAspect="1"/>
          </p:cNvSpPr>
          <p:nvPr/>
        </p:nvSpPr>
        <p:spPr>
          <a:xfrm>
            <a:off x="1695450" y="450723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流程图: 联系 81"/>
          <p:cNvSpPr>
            <a:spLocks noChangeAspect="1"/>
          </p:cNvSpPr>
          <p:nvPr/>
        </p:nvSpPr>
        <p:spPr>
          <a:xfrm>
            <a:off x="1970405" y="433959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3" name="流程图: 联系 82"/>
          <p:cNvSpPr>
            <a:spLocks noChangeAspect="1"/>
          </p:cNvSpPr>
          <p:nvPr/>
        </p:nvSpPr>
        <p:spPr>
          <a:xfrm>
            <a:off x="2087880" y="427101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流程图: 联系 83"/>
          <p:cNvSpPr>
            <a:spLocks noChangeAspect="1"/>
          </p:cNvSpPr>
          <p:nvPr/>
        </p:nvSpPr>
        <p:spPr>
          <a:xfrm>
            <a:off x="2192655" y="4163060"/>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流程图: 联系 84"/>
          <p:cNvSpPr>
            <a:spLocks noChangeAspect="1"/>
          </p:cNvSpPr>
          <p:nvPr/>
        </p:nvSpPr>
        <p:spPr>
          <a:xfrm>
            <a:off x="2299335" y="380936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流程图: 联系 85"/>
          <p:cNvSpPr>
            <a:spLocks noChangeAspect="1"/>
          </p:cNvSpPr>
          <p:nvPr/>
        </p:nvSpPr>
        <p:spPr>
          <a:xfrm>
            <a:off x="2345055" y="3688715"/>
            <a:ext cx="107950" cy="107950"/>
          </a:xfrm>
          <a:prstGeom prst="flowChartConnector">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任意多边形 63"/>
          <p:cNvSpPr/>
          <p:nvPr/>
        </p:nvSpPr>
        <p:spPr>
          <a:xfrm>
            <a:off x="880745" y="3530600"/>
            <a:ext cx="1564640" cy="1957705"/>
          </a:xfrm>
          <a:custGeom>
            <a:avLst/>
            <a:gdLst>
              <a:gd name="connisteX0" fmla="*/ 0 w 969010"/>
              <a:gd name="connsiteY0" fmla="*/ 1231265 h 1231265"/>
              <a:gd name="connisteX1" fmla="*/ 561975 w 969010"/>
              <a:gd name="connsiteY1" fmla="*/ 998220 h 1231265"/>
              <a:gd name="connisteX2" fmla="*/ 532765 w 969010"/>
              <a:gd name="connsiteY2" fmla="*/ 629920 h 1231265"/>
              <a:gd name="connisteX3" fmla="*/ 814070 w 969010"/>
              <a:gd name="connsiteY3" fmla="*/ 474980 h 1231265"/>
              <a:gd name="connisteX4" fmla="*/ 969010 w 969010"/>
              <a:gd name="connsiteY4" fmla="*/ 0 h 12312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69010" h="1231265">
                <a:moveTo>
                  <a:pt x="0" y="1231265"/>
                </a:moveTo>
                <a:cubicBezTo>
                  <a:pt x="113030" y="1191895"/>
                  <a:pt x="455295" y="1118235"/>
                  <a:pt x="561975" y="998220"/>
                </a:cubicBezTo>
                <a:cubicBezTo>
                  <a:pt x="668655" y="878205"/>
                  <a:pt x="482600" y="734695"/>
                  <a:pt x="532765" y="629920"/>
                </a:cubicBezTo>
                <a:cubicBezTo>
                  <a:pt x="582930" y="525145"/>
                  <a:pt x="727075" y="600710"/>
                  <a:pt x="814070" y="474980"/>
                </a:cubicBezTo>
                <a:cubicBezTo>
                  <a:pt x="901065" y="349250"/>
                  <a:pt x="943610" y="92075"/>
                  <a:pt x="969010" y="0"/>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7" name="文本框 86"/>
          <p:cNvSpPr txBox="1"/>
          <p:nvPr/>
        </p:nvSpPr>
        <p:spPr>
          <a:xfrm>
            <a:off x="775970" y="6066790"/>
            <a:ext cx="1788795" cy="645160"/>
          </a:xfrm>
          <a:prstGeom prst="rect">
            <a:avLst/>
          </a:prstGeom>
          <a:noFill/>
        </p:spPr>
        <p:txBody>
          <a:bodyPr wrap="square" rtlCol="0">
            <a:spAutoFit/>
          </a:bodyPr>
          <a:p>
            <a:pPr algn="ctr"/>
            <a:r>
              <a:rPr lang="zh-CN" altLang="en-US">
                <a:solidFill>
                  <a:srgbClr val="FDF731"/>
                </a:solidFill>
              </a:rPr>
              <a:t>触屏手写插值</a:t>
            </a:r>
            <a:endParaRPr lang="zh-CN" altLang="en-US">
              <a:solidFill>
                <a:srgbClr val="FDF731"/>
              </a:solidFill>
            </a:endParaRPr>
          </a:p>
          <a:p>
            <a:pPr algn="ctr"/>
            <a:r>
              <a:rPr lang="zh-CN" altLang="en-US">
                <a:solidFill>
                  <a:srgbClr val="FDF731"/>
                </a:solidFill>
              </a:rPr>
              <a:t>美化书写轨迹</a:t>
            </a:r>
            <a:endParaRPr lang="zh-CN" altLang="en-US">
              <a:solidFill>
                <a:srgbClr val="FDF731"/>
              </a:solidFill>
            </a:endParaRPr>
          </a:p>
        </p:txBody>
      </p:sp>
      <p:sp>
        <p:nvSpPr>
          <p:cNvPr id="100" name="文本框 99"/>
          <p:cNvSpPr txBox="1"/>
          <p:nvPr/>
        </p:nvSpPr>
        <p:spPr>
          <a:xfrm>
            <a:off x="3128645" y="6151880"/>
            <a:ext cx="3778885" cy="368300"/>
          </a:xfrm>
          <a:prstGeom prst="rect">
            <a:avLst/>
          </a:prstGeom>
          <a:noFill/>
        </p:spPr>
        <p:txBody>
          <a:bodyPr wrap="square" rtlCol="0">
            <a:spAutoFit/>
          </a:bodyPr>
          <a:p>
            <a:pPr algn="ctr"/>
            <a:r>
              <a:rPr lang="zh-CN" altLang="en-US">
                <a:solidFill>
                  <a:srgbClr val="FDF731"/>
                </a:solidFill>
              </a:rPr>
              <a:t>游戏动作渲染</a:t>
            </a:r>
            <a:r>
              <a:rPr lang="zh-CN" altLang="en-US">
                <a:solidFill>
                  <a:srgbClr val="FDF731"/>
                </a:solidFill>
                <a:sym typeface="+mn-ea"/>
              </a:rPr>
              <a:t>插值</a:t>
            </a:r>
            <a:r>
              <a:rPr lang="zh-CN" altLang="en-US">
                <a:solidFill>
                  <a:srgbClr val="FDF731"/>
                </a:solidFill>
              </a:rPr>
              <a:t>，让动作更连贯</a:t>
            </a:r>
            <a:endParaRPr lang="zh-CN" altLang="en-US">
              <a:solidFill>
                <a:srgbClr val="FDF731"/>
              </a:solidFill>
            </a:endParaRPr>
          </a:p>
        </p:txBody>
      </p:sp>
      <p:pic>
        <p:nvPicPr>
          <p:cNvPr id="101" name="图片 100"/>
          <p:cNvPicPr>
            <a:picLocks noChangeAspect="1"/>
          </p:cNvPicPr>
          <p:nvPr/>
        </p:nvPicPr>
        <p:blipFill>
          <a:blip r:embed="rId10"/>
          <a:stretch>
            <a:fillRect/>
          </a:stretch>
        </p:blipFill>
        <p:spPr>
          <a:xfrm>
            <a:off x="7770495" y="3818255"/>
            <a:ext cx="2964815" cy="2238375"/>
          </a:xfrm>
          <a:prstGeom prst="rect">
            <a:avLst/>
          </a:prstGeom>
        </p:spPr>
      </p:pic>
      <p:pic>
        <p:nvPicPr>
          <p:cNvPr id="102" name="图片 101"/>
          <p:cNvPicPr>
            <a:picLocks noChangeAspect="1"/>
          </p:cNvPicPr>
          <p:nvPr/>
        </p:nvPicPr>
        <p:blipFill>
          <a:blip r:embed="rId11"/>
          <a:stretch>
            <a:fillRect/>
          </a:stretch>
        </p:blipFill>
        <p:spPr>
          <a:xfrm>
            <a:off x="7770495" y="5400675"/>
            <a:ext cx="1198245" cy="687070"/>
          </a:xfrm>
          <a:prstGeom prst="rect">
            <a:avLst/>
          </a:prstGeom>
        </p:spPr>
      </p:pic>
      <p:sp>
        <p:nvSpPr>
          <p:cNvPr id="103" name="等腰三角形 102"/>
          <p:cNvSpPr/>
          <p:nvPr/>
        </p:nvSpPr>
        <p:spPr>
          <a:xfrm>
            <a:off x="9055735" y="4942840"/>
            <a:ext cx="257175" cy="257175"/>
          </a:xfrm>
          <a:prstGeom prst="triangl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4" name="等腰三角形 103"/>
          <p:cNvSpPr/>
          <p:nvPr/>
        </p:nvSpPr>
        <p:spPr>
          <a:xfrm>
            <a:off x="9335135" y="4721225"/>
            <a:ext cx="257175" cy="257175"/>
          </a:xfrm>
          <a:prstGeom prst="triangl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5" name="等腰三角形 104"/>
          <p:cNvSpPr/>
          <p:nvPr/>
        </p:nvSpPr>
        <p:spPr>
          <a:xfrm>
            <a:off x="9462135" y="4089400"/>
            <a:ext cx="257175" cy="257175"/>
          </a:xfrm>
          <a:prstGeom prst="triangl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等腰三角形 105"/>
          <p:cNvSpPr/>
          <p:nvPr/>
        </p:nvSpPr>
        <p:spPr>
          <a:xfrm>
            <a:off x="9566910" y="4562475"/>
            <a:ext cx="257175" cy="257175"/>
          </a:xfrm>
          <a:prstGeom prst="triangl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7" name="文本框 106"/>
          <p:cNvSpPr txBox="1"/>
          <p:nvPr/>
        </p:nvSpPr>
        <p:spPr>
          <a:xfrm>
            <a:off x="7035165" y="6144895"/>
            <a:ext cx="5039360" cy="368300"/>
          </a:xfrm>
          <a:prstGeom prst="rect">
            <a:avLst/>
          </a:prstGeom>
          <a:noFill/>
        </p:spPr>
        <p:txBody>
          <a:bodyPr wrap="square" rtlCol="0">
            <a:spAutoFit/>
          </a:bodyPr>
          <a:p>
            <a:pPr algn="ctr"/>
            <a:r>
              <a:rPr lang="zh-CN" altLang="en-US">
                <a:solidFill>
                  <a:srgbClr val="FDF731"/>
                </a:solidFill>
              </a:rPr>
              <a:t>机器人轨迹跟踪插值，让运动控制更精细更稳定</a:t>
            </a:r>
            <a:endParaRPr lang="zh-CN" altLang="en-US">
              <a:solidFill>
                <a:srgbClr val="FDF731"/>
              </a:solidFill>
            </a:endParaRPr>
          </a:p>
        </p:txBody>
      </p:sp>
      <p:pic>
        <p:nvPicPr>
          <p:cNvPr id="97" name="图片 96"/>
          <p:cNvPicPr>
            <a:picLocks noChangeAspect="1"/>
          </p:cNvPicPr>
          <p:nvPr/>
        </p:nvPicPr>
        <p:blipFill>
          <a:blip r:embed="rId12"/>
          <a:stretch>
            <a:fillRect/>
          </a:stretch>
        </p:blipFill>
        <p:spPr>
          <a:xfrm>
            <a:off x="3292475" y="4036060"/>
            <a:ext cx="3429000" cy="2049145"/>
          </a:xfrm>
          <a:prstGeom prst="rect">
            <a:avLst/>
          </a:prstGeom>
        </p:spPr>
      </p:pic>
      <p:pic>
        <p:nvPicPr>
          <p:cNvPr id="98" name="图片 97"/>
          <p:cNvPicPr>
            <a:picLocks noChangeAspect="1"/>
          </p:cNvPicPr>
          <p:nvPr/>
        </p:nvPicPr>
        <p:blipFill>
          <a:blip r:embed="rId13"/>
          <a:stretch>
            <a:fillRect/>
          </a:stretch>
        </p:blipFill>
        <p:spPr>
          <a:xfrm>
            <a:off x="4472305" y="4082415"/>
            <a:ext cx="1497965" cy="1974850"/>
          </a:xfrm>
          <a:prstGeom prst="rect">
            <a:avLst/>
          </a:prstGeom>
        </p:spPr>
      </p:pic>
      <p:sp>
        <p:nvSpPr>
          <p:cNvPr id="108" name="椭圆 107"/>
          <p:cNvSpPr/>
          <p:nvPr/>
        </p:nvSpPr>
        <p:spPr>
          <a:xfrm>
            <a:off x="3467735" y="3818255"/>
            <a:ext cx="685165" cy="710565"/>
          </a:xfrm>
          <a:prstGeom prst="ellipse">
            <a:avLst/>
          </a:prstGeom>
          <a:noFill/>
          <a:ln w="381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9" name="椭圆 108"/>
          <p:cNvSpPr/>
          <p:nvPr/>
        </p:nvSpPr>
        <p:spPr>
          <a:xfrm>
            <a:off x="5928360" y="3818255"/>
            <a:ext cx="699135" cy="703580"/>
          </a:xfrm>
          <a:prstGeom prst="ellipse">
            <a:avLst/>
          </a:prstGeom>
          <a:noFill/>
          <a:ln w="381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4" name="左大括号 113"/>
          <p:cNvSpPr/>
          <p:nvPr/>
        </p:nvSpPr>
        <p:spPr>
          <a:xfrm rot="5400000">
            <a:off x="4990465" y="2535555"/>
            <a:ext cx="132080" cy="2366010"/>
          </a:xfrm>
          <a:prstGeom prst="leftBrace">
            <a:avLst>
              <a:gd name="adj1" fmla="val 8333"/>
              <a:gd name="adj2" fmla="val 49597"/>
            </a:avLst>
          </a:prstGeom>
          <a:ln w="28575">
            <a:solidFill>
              <a:schemeClr val="accent3">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5" name="直接箭头连接符 114"/>
          <p:cNvCxnSpPr/>
          <p:nvPr/>
        </p:nvCxnSpPr>
        <p:spPr>
          <a:xfrm flipH="1" flipV="1">
            <a:off x="5048250" y="2328545"/>
            <a:ext cx="19050" cy="110045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16" name="直接箭头连接符 115"/>
          <p:cNvCxnSpPr/>
          <p:nvPr/>
        </p:nvCxnSpPr>
        <p:spPr>
          <a:xfrm flipH="1" flipV="1">
            <a:off x="4848225" y="2376170"/>
            <a:ext cx="219075" cy="1052830"/>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17" name="直接箭头连接符 116"/>
          <p:cNvCxnSpPr/>
          <p:nvPr/>
        </p:nvCxnSpPr>
        <p:spPr>
          <a:xfrm flipH="1" flipV="1">
            <a:off x="4657725" y="2442845"/>
            <a:ext cx="409575" cy="986155"/>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p:nvPr/>
        </p:nvCxnSpPr>
        <p:spPr>
          <a:xfrm flipH="1" flipV="1">
            <a:off x="4505325" y="2557145"/>
            <a:ext cx="542925" cy="871855"/>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p:nvPr/>
        </p:nvCxnSpPr>
        <p:spPr>
          <a:xfrm flipH="1" flipV="1">
            <a:off x="4343400" y="2814320"/>
            <a:ext cx="704850" cy="614680"/>
          </a:xfrm>
          <a:prstGeom prst="straightConnector1">
            <a:avLst/>
          </a:prstGeom>
          <a:ln w="38100">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120" name="文本框 119"/>
          <p:cNvSpPr txBox="1"/>
          <p:nvPr/>
        </p:nvSpPr>
        <p:spPr>
          <a:xfrm>
            <a:off x="5128260" y="2718435"/>
            <a:ext cx="1779270" cy="645160"/>
          </a:xfrm>
          <a:prstGeom prst="rect">
            <a:avLst/>
          </a:prstGeom>
          <a:noFill/>
        </p:spPr>
        <p:txBody>
          <a:bodyPr wrap="square" rtlCol="0">
            <a:spAutoFit/>
          </a:bodyPr>
          <a:p>
            <a:pPr algn="ctr"/>
            <a:r>
              <a:rPr lang="zh-CN" altLang="en-US">
                <a:solidFill>
                  <a:srgbClr val="FDF731"/>
                </a:solidFill>
              </a:rPr>
              <a:t>理想插值过程</a:t>
            </a:r>
            <a:endParaRPr lang="zh-CN" altLang="en-US">
              <a:solidFill>
                <a:srgbClr val="FDF731"/>
              </a:solidFill>
            </a:endParaRPr>
          </a:p>
          <a:p>
            <a:pPr algn="ctr"/>
            <a:r>
              <a:rPr lang="zh-CN" altLang="en-US">
                <a:solidFill>
                  <a:srgbClr val="FDF731"/>
                </a:solidFill>
              </a:rPr>
              <a:t>平坦</a:t>
            </a:r>
            <a:endParaRPr lang="zh-CN" altLang="en-US">
              <a:solidFill>
                <a:srgbClr val="FDF731"/>
              </a:solidFill>
            </a:endParaRPr>
          </a:p>
        </p:txBody>
      </p:sp>
      <p:sp>
        <p:nvSpPr>
          <p:cNvPr id="121" name="文本框 120"/>
          <p:cNvSpPr txBox="1"/>
          <p:nvPr/>
        </p:nvSpPr>
        <p:spPr>
          <a:xfrm>
            <a:off x="6981825" y="2195195"/>
            <a:ext cx="1858010" cy="1568450"/>
          </a:xfrm>
          <a:prstGeom prst="rect">
            <a:avLst/>
          </a:prstGeom>
          <a:noFill/>
        </p:spPr>
        <p:txBody>
          <a:bodyPr wrap="square" rtlCol="0">
            <a:spAutoFit/>
          </a:bodyPr>
          <a:p>
            <a:pPr algn="ctr"/>
            <a:r>
              <a:rPr lang="en-US" altLang="zh-CN" sz="1600">
                <a:solidFill>
                  <a:srgbClr val="FF0000"/>
                </a:solidFill>
              </a:rPr>
              <a:t>(0</a:t>
            </a:r>
            <a:r>
              <a:rPr lang="zh-CN" altLang="en-US" sz="1600">
                <a:solidFill>
                  <a:srgbClr val="FF0000"/>
                </a:solidFill>
              </a:rPr>
              <a:t>°</a:t>
            </a:r>
            <a:r>
              <a:rPr lang="en-US" altLang="zh-CN" sz="1600">
                <a:solidFill>
                  <a:srgbClr val="FF0000"/>
                </a:solidFill>
              </a:rPr>
              <a:t>, 20</a:t>
            </a:r>
            <a:r>
              <a:rPr lang="zh-CN" altLang="en-US" sz="1600">
                <a:solidFill>
                  <a:srgbClr val="FF0000"/>
                </a:solidFill>
                <a:sym typeface="+mn-ea"/>
              </a:rPr>
              <a:t>°</a:t>
            </a:r>
            <a:r>
              <a:rPr lang="en-US" altLang="zh-CN" sz="1600">
                <a:solidFill>
                  <a:srgbClr val="FF0000"/>
                </a:solidFill>
                <a:sym typeface="+mn-ea"/>
              </a:rPr>
              <a:t>, 10</a:t>
            </a:r>
            <a:r>
              <a:rPr lang="zh-CN" altLang="en-US" sz="1600">
                <a:solidFill>
                  <a:srgbClr val="FF0000"/>
                </a:solidFill>
                <a:sym typeface="+mn-ea"/>
              </a:rPr>
              <a:t>°</a:t>
            </a:r>
            <a:r>
              <a:rPr lang="en-US" altLang="zh-CN" sz="1600">
                <a:solidFill>
                  <a:srgbClr val="FF0000"/>
                </a:solidFill>
              </a:rPr>
              <a:t>)</a:t>
            </a:r>
            <a:endParaRPr lang="en-US" altLang="zh-CN" sz="1600">
              <a:solidFill>
                <a:srgbClr val="FF0000"/>
              </a:solidFill>
            </a:endParaRPr>
          </a:p>
          <a:p>
            <a:pPr algn="ctr"/>
            <a:r>
              <a:rPr lang="en-US" altLang="zh-CN" sz="1600">
                <a:solidFill>
                  <a:schemeClr val="accent1"/>
                </a:solidFill>
                <a:sym typeface="+mn-ea"/>
              </a:rPr>
              <a:t>(1</a:t>
            </a:r>
            <a:r>
              <a:rPr lang="zh-CN" altLang="en-US" sz="1600">
                <a:solidFill>
                  <a:schemeClr val="accent1"/>
                </a:solidFill>
                <a:sym typeface="+mn-ea"/>
              </a:rPr>
              <a:t>°</a:t>
            </a:r>
            <a:r>
              <a:rPr lang="en-US" altLang="zh-CN" sz="1600">
                <a:solidFill>
                  <a:schemeClr val="accent1"/>
                </a:solidFill>
                <a:sym typeface="+mn-ea"/>
              </a:rPr>
              <a:t>, 22</a:t>
            </a:r>
            <a:r>
              <a:rPr lang="zh-CN" altLang="en-US" sz="1600">
                <a:solidFill>
                  <a:schemeClr val="accent1"/>
                </a:solidFill>
                <a:sym typeface="+mn-ea"/>
              </a:rPr>
              <a:t>°</a:t>
            </a:r>
            <a:r>
              <a:rPr lang="en-US" altLang="zh-CN" sz="1600">
                <a:solidFill>
                  <a:schemeClr val="accent1"/>
                </a:solidFill>
                <a:sym typeface="+mn-ea"/>
              </a:rPr>
              <a:t>, 14</a:t>
            </a:r>
            <a:r>
              <a:rPr lang="zh-CN" altLang="en-US" sz="1600">
                <a:solidFill>
                  <a:schemeClr val="accent1"/>
                </a:solidFill>
                <a:sym typeface="+mn-ea"/>
              </a:rPr>
              <a:t>°</a:t>
            </a:r>
            <a:r>
              <a:rPr lang="en-US" altLang="zh-CN" sz="1600">
                <a:solidFill>
                  <a:schemeClr val="accent1"/>
                </a:solidFill>
                <a:sym typeface="+mn-ea"/>
              </a:rPr>
              <a:t>)</a:t>
            </a:r>
            <a:endParaRPr lang="en-US" altLang="zh-CN" sz="1600">
              <a:solidFill>
                <a:schemeClr val="accent1"/>
              </a:solidFill>
            </a:endParaRPr>
          </a:p>
          <a:p>
            <a:pPr algn="ctr"/>
            <a:r>
              <a:rPr lang="en-US" altLang="zh-CN" sz="1600">
                <a:solidFill>
                  <a:schemeClr val="accent1"/>
                </a:solidFill>
                <a:sym typeface="+mn-ea"/>
              </a:rPr>
              <a:t>(2</a:t>
            </a:r>
            <a:r>
              <a:rPr lang="zh-CN" altLang="en-US" sz="1600">
                <a:solidFill>
                  <a:schemeClr val="accent1"/>
                </a:solidFill>
                <a:sym typeface="+mn-ea"/>
              </a:rPr>
              <a:t>°</a:t>
            </a:r>
            <a:r>
              <a:rPr lang="en-US" altLang="zh-CN" sz="1600">
                <a:solidFill>
                  <a:schemeClr val="accent1"/>
                </a:solidFill>
                <a:sym typeface="+mn-ea"/>
              </a:rPr>
              <a:t>, 24</a:t>
            </a:r>
            <a:r>
              <a:rPr lang="zh-CN" altLang="en-US" sz="1600">
                <a:solidFill>
                  <a:schemeClr val="accent1"/>
                </a:solidFill>
                <a:sym typeface="+mn-ea"/>
              </a:rPr>
              <a:t>°</a:t>
            </a:r>
            <a:r>
              <a:rPr lang="en-US" altLang="zh-CN" sz="1600">
                <a:solidFill>
                  <a:schemeClr val="accent1"/>
                </a:solidFill>
                <a:sym typeface="+mn-ea"/>
              </a:rPr>
              <a:t>, 16</a:t>
            </a:r>
            <a:r>
              <a:rPr lang="zh-CN" altLang="en-US" sz="1600">
                <a:solidFill>
                  <a:schemeClr val="accent1"/>
                </a:solidFill>
                <a:sym typeface="+mn-ea"/>
              </a:rPr>
              <a:t>°</a:t>
            </a:r>
            <a:r>
              <a:rPr lang="en-US" altLang="zh-CN" sz="1600">
                <a:solidFill>
                  <a:schemeClr val="accent1"/>
                </a:solidFill>
                <a:sym typeface="+mn-ea"/>
              </a:rPr>
              <a:t>)</a:t>
            </a:r>
            <a:endParaRPr lang="en-US" altLang="zh-CN" sz="1600">
              <a:solidFill>
                <a:schemeClr val="accent1"/>
              </a:solidFill>
            </a:endParaRPr>
          </a:p>
          <a:p>
            <a:pPr algn="ctr"/>
            <a:r>
              <a:rPr lang="en-US" altLang="zh-CN" sz="1600">
                <a:solidFill>
                  <a:schemeClr val="accent1"/>
                </a:solidFill>
                <a:sym typeface="+mn-ea"/>
              </a:rPr>
              <a:t>(3</a:t>
            </a:r>
            <a:r>
              <a:rPr lang="zh-CN" altLang="en-US" sz="1600">
                <a:solidFill>
                  <a:schemeClr val="accent1"/>
                </a:solidFill>
                <a:sym typeface="+mn-ea"/>
              </a:rPr>
              <a:t>°</a:t>
            </a:r>
            <a:r>
              <a:rPr lang="en-US" altLang="zh-CN" sz="1600">
                <a:solidFill>
                  <a:schemeClr val="accent1"/>
                </a:solidFill>
                <a:sym typeface="+mn-ea"/>
              </a:rPr>
              <a:t>, 26</a:t>
            </a:r>
            <a:r>
              <a:rPr lang="zh-CN" altLang="en-US" sz="1600">
                <a:solidFill>
                  <a:schemeClr val="accent1"/>
                </a:solidFill>
                <a:sym typeface="+mn-ea"/>
              </a:rPr>
              <a:t>°</a:t>
            </a:r>
            <a:r>
              <a:rPr lang="en-US" altLang="zh-CN" sz="1600">
                <a:solidFill>
                  <a:schemeClr val="accent1"/>
                </a:solidFill>
                <a:sym typeface="+mn-ea"/>
              </a:rPr>
              <a:t>, 20</a:t>
            </a:r>
            <a:r>
              <a:rPr lang="zh-CN" altLang="en-US" sz="1600">
                <a:solidFill>
                  <a:schemeClr val="accent1"/>
                </a:solidFill>
                <a:sym typeface="+mn-ea"/>
              </a:rPr>
              <a:t>°</a:t>
            </a:r>
            <a:r>
              <a:rPr lang="en-US" altLang="zh-CN" sz="1600">
                <a:solidFill>
                  <a:schemeClr val="accent1"/>
                </a:solidFill>
                <a:sym typeface="+mn-ea"/>
              </a:rPr>
              <a:t>)</a:t>
            </a:r>
            <a:endParaRPr lang="en-US" altLang="zh-CN" sz="1600">
              <a:solidFill>
                <a:schemeClr val="accent1"/>
              </a:solidFill>
            </a:endParaRPr>
          </a:p>
          <a:p>
            <a:pPr algn="ctr"/>
            <a:r>
              <a:rPr lang="en-US" altLang="zh-CN" sz="1600">
                <a:solidFill>
                  <a:schemeClr val="accent1"/>
                </a:solidFill>
              </a:rPr>
              <a:t>...</a:t>
            </a:r>
            <a:endParaRPr lang="en-US" altLang="zh-CN" sz="1600">
              <a:solidFill>
                <a:schemeClr val="accent1"/>
              </a:solidFill>
            </a:endParaRPr>
          </a:p>
          <a:p>
            <a:pPr algn="ctr"/>
            <a:r>
              <a:rPr lang="en-US" altLang="zh-CN" sz="1600">
                <a:solidFill>
                  <a:srgbClr val="FF0000"/>
                </a:solidFill>
                <a:sym typeface="+mn-ea"/>
              </a:rPr>
              <a:t>(15</a:t>
            </a:r>
            <a:r>
              <a:rPr lang="zh-CN" altLang="en-US" sz="1600">
                <a:solidFill>
                  <a:srgbClr val="FF0000"/>
                </a:solidFill>
                <a:sym typeface="+mn-ea"/>
              </a:rPr>
              <a:t>°</a:t>
            </a:r>
            <a:r>
              <a:rPr lang="en-US" altLang="zh-CN" sz="1600">
                <a:solidFill>
                  <a:srgbClr val="FF0000"/>
                </a:solidFill>
                <a:sym typeface="+mn-ea"/>
              </a:rPr>
              <a:t>, 50</a:t>
            </a:r>
            <a:r>
              <a:rPr lang="zh-CN" altLang="en-US" sz="1600">
                <a:solidFill>
                  <a:srgbClr val="FF0000"/>
                </a:solidFill>
                <a:sym typeface="+mn-ea"/>
              </a:rPr>
              <a:t>°</a:t>
            </a:r>
            <a:r>
              <a:rPr lang="en-US" altLang="zh-CN" sz="1600">
                <a:solidFill>
                  <a:srgbClr val="FF0000"/>
                </a:solidFill>
                <a:sym typeface="+mn-ea"/>
              </a:rPr>
              <a:t>, 60</a:t>
            </a:r>
            <a:r>
              <a:rPr lang="zh-CN" altLang="en-US" sz="1600">
                <a:solidFill>
                  <a:srgbClr val="FF0000"/>
                </a:solidFill>
                <a:sym typeface="+mn-ea"/>
              </a:rPr>
              <a:t>°</a:t>
            </a:r>
            <a:r>
              <a:rPr lang="en-US" altLang="zh-CN" sz="1600">
                <a:solidFill>
                  <a:srgbClr val="FF0000"/>
                </a:solidFill>
                <a:sym typeface="+mn-ea"/>
              </a:rPr>
              <a:t>)</a:t>
            </a:r>
            <a:r>
              <a:rPr lang="en-US" altLang="zh-CN" sz="1600">
                <a:solidFill>
                  <a:srgbClr val="FDF731"/>
                </a:solidFill>
              </a:rPr>
              <a:t> </a:t>
            </a:r>
            <a:endParaRPr lang="en-US" altLang="zh-CN" sz="1600">
              <a:solidFill>
                <a:srgbClr val="FDF731"/>
              </a:solidFill>
              <a:sym typeface="+mn-ea"/>
            </a:endParaRPr>
          </a:p>
        </p:txBody>
      </p:sp>
      <p:sp>
        <p:nvSpPr>
          <p:cNvPr id="122" name="右大括号 121"/>
          <p:cNvSpPr/>
          <p:nvPr/>
        </p:nvSpPr>
        <p:spPr>
          <a:xfrm>
            <a:off x="8601075" y="2309495"/>
            <a:ext cx="200025" cy="1323975"/>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3" name="文本框 122"/>
          <p:cNvSpPr txBox="1"/>
          <p:nvPr/>
        </p:nvSpPr>
        <p:spPr>
          <a:xfrm>
            <a:off x="10295255" y="2814320"/>
            <a:ext cx="1779270" cy="645160"/>
          </a:xfrm>
          <a:prstGeom prst="rect">
            <a:avLst/>
          </a:prstGeom>
          <a:noFill/>
        </p:spPr>
        <p:txBody>
          <a:bodyPr wrap="square" rtlCol="0">
            <a:spAutoFit/>
          </a:bodyPr>
          <a:p>
            <a:pPr algn="ctr"/>
            <a:r>
              <a:rPr lang="zh-CN" altLang="en-US">
                <a:solidFill>
                  <a:srgbClr val="FF0000"/>
                </a:solidFill>
              </a:rPr>
              <a:t>实际插值过程</a:t>
            </a:r>
            <a:endParaRPr lang="zh-CN" altLang="en-US">
              <a:solidFill>
                <a:srgbClr val="FF0000"/>
              </a:solidFill>
            </a:endParaRPr>
          </a:p>
          <a:p>
            <a:pPr algn="ctr"/>
            <a:r>
              <a:rPr lang="zh-CN" altLang="en-US">
                <a:solidFill>
                  <a:srgbClr val="FF0000"/>
                </a:solidFill>
              </a:rPr>
              <a:t>歪歪</a:t>
            </a:r>
            <a:r>
              <a:rPr lang="zh-CN" altLang="en-US">
                <a:solidFill>
                  <a:srgbClr val="FF0000"/>
                </a:solidFill>
                <a:sym typeface="+mn-ea"/>
              </a:rPr>
              <a:t>扭扭</a:t>
            </a:r>
            <a:endParaRPr lang="zh-CN" altLang="en-US">
              <a:solidFill>
                <a:srgbClr val="FF0000"/>
              </a:solidFill>
            </a:endParaRPr>
          </a:p>
        </p:txBody>
      </p:sp>
      <p:cxnSp>
        <p:nvCxnSpPr>
          <p:cNvPr id="124" name="直接箭头连接符 123"/>
          <p:cNvCxnSpPr/>
          <p:nvPr/>
        </p:nvCxnSpPr>
        <p:spPr>
          <a:xfrm flipH="1" flipV="1">
            <a:off x="9824085" y="2372995"/>
            <a:ext cx="19050" cy="110045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25" name="直接箭头连接符 124"/>
          <p:cNvCxnSpPr/>
          <p:nvPr/>
        </p:nvCxnSpPr>
        <p:spPr>
          <a:xfrm flipH="1" flipV="1">
            <a:off x="9119235" y="2858770"/>
            <a:ext cx="704850" cy="614680"/>
          </a:xfrm>
          <a:prstGeom prst="straightConnector1">
            <a:avLst/>
          </a:prstGeom>
          <a:ln w="38100">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cxnSp>
        <p:nvCxnSpPr>
          <p:cNvPr id="127" name="直接箭头连接符 126"/>
          <p:cNvCxnSpPr/>
          <p:nvPr/>
        </p:nvCxnSpPr>
        <p:spPr>
          <a:xfrm flipV="1">
            <a:off x="9824085" y="2852420"/>
            <a:ext cx="320040" cy="576580"/>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28" name="直接箭头连接符 127"/>
          <p:cNvCxnSpPr/>
          <p:nvPr/>
        </p:nvCxnSpPr>
        <p:spPr>
          <a:xfrm>
            <a:off x="9824085" y="3429000"/>
            <a:ext cx="320040" cy="175895"/>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129" name="直接箭头连接符 128"/>
          <p:cNvCxnSpPr/>
          <p:nvPr/>
        </p:nvCxnSpPr>
        <p:spPr>
          <a:xfrm flipH="1" flipV="1">
            <a:off x="9477375" y="2719070"/>
            <a:ext cx="369570" cy="740410"/>
          </a:xfrm>
          <a:prstGeom prst="straightConnector1">
            <a:avLst/>
          </a:prstGeom>
          <a:ln w="19050">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131" name="任意多边形 130"/>
          <p:cNvSpPr/>
          <p:nvPr/>
        </p:nvSpPr>
        <p:spPr>
          <a:xfrm>
            <a:off x="4324350" y="2280920"/>
            <a:ext cx="723900" cy="466725"/>
          </a:xfrm>
          <a:custGeom>
            <a:avLst/>
            <a:gdLst>
              <a:gd name="connisteX0" fmla="*/ 723900 w 723900"/>
              <a:gd name="connsiteY0" fmla="*/ 0 h 466725"/>
              <a:gd name="connisteX1" fmla="*/ 304800 w 723900"/>
              <a:gd name="connsiteY1" fmla="*/ 95250 h 466725"/>
              <a:gd name="connisteX2" fmla="*/ 0 w 723900"/>
              <a:gd name="connsiteY2" fmla="*/ 466725 h 466725"/>
            </a:gdLst>
            <a:ahLst/>
            <a:cxnLst>
              <a:cxn ang="0">
                <a:pos x="connisteX0" y="connsiteY0"/>
              </a:cxn>
              <a:cxn ang="0">
                <a:pos x="connisteX1" y="connsiteY1"/>
              </a:cxn>
              <a:cxn ang="0">
                <a:pos x="connisteX2" y="connsiteY2"/>
              </a:cxn>
            </a:cxnLst>
            <a:rect l="l" t="t" r="r" b="b"/>
            <a:pathLst>
              <a:path w="723900" h="466725">
                <a:moveTo>
                  <a:pt x="723900" y="0"/>
                </a:moveTo>
                <a:cubicBezTo>
                  <a:pt x="646430" y="11430"/>
                  <a:pt x="449580" y="1905"/>
                  <a:pt x="304800" y="95250"/>
                </a:cubicBezTo>
                <a:cubicBezTo>
                  <a:pt x="160020" y="188595"/>
                  <a:pt x="52705" y="394335"/>
                  <a:pt x="0" y="466725"/>
                </a:cubicBezTo>
              </a:path>
            </a:pathLst>
          </a:custGeom>
          <a:noFill/>
          <a:ln w="28575">
            <a:solidFill>
              <a:srgbClr val="FFFF00"/>
            </a:solidFill>
            <a:headEnd type="none"/>
            <a:tailEnd type="triangle" w="med" len="me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linds(horizontal)">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blinds(horizontal)">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blinds(horizontal)">
                                      <p:cBhvr>
                                        <p:cTn id="20" dur="500"/>
                                        <p:tgtEl>
                                          <p:spTgt spid="6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blinds(horizontal)">
                                      <p:cBhvr>
                                        <p:cTn id="23" dur="500"/>
                                        <p:tgtEl>
                                          <p:spTgt spid="7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blinds(horizontal)">
                                      <p:cBhvr>
                                        <p:cTn id="26" dur="500"/>
                                        <p:tgtEl>
                                          <p:spTgt spid="7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blinds(horizontal)">
                                      <p:cBhvr>
                                        <p:cTn id="29" dur="500"/>
                                        <p:tgtEl>
                                          <p:spTgt spid="7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blinds(horizontal)">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500"/>
                                        <p:tgtEl>
                                          <p:spTgt spid="7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blinds(horizontal)">
                                      <p:cBhvr>
                                        <p:cTn id="40" dur="500"/>
                                        <p:tgtEl>
                                          <p:spTgt spid="7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blinds(horizontal)">
                                      <p:cBhvr>
                                        <p:cTn id="43" dur="500"/>
                                        <p:tgtEl>
                                          <p:spTgt spid="7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blinds(horizontal)">
                                      <p:cBhvr>
                                        <p:cTn id="46" dur="500"/>
                                        <p:tgtEl>
                                          <p:spTgt spid="7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blinds(horizontal)">
                                      <p:cBhvr>
                                        <p:cTn id="49" dur="500"/>
                                        <p:tgtEl>
                                          <p:spTgt spid="7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blinds(horizontal)">
                                      <p:cBhvr>
                                        <p:cTn id="52" dur="500"/>
                                        <p:tgtEl>
                                          <p:spTgt spid="8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blinds(horizontal)">
                                      <p:cBhvr>
                                        <p:cTn id="55" dur="500"/>
                                        <p:tgtEl>
                                          <p:spTgt spid="7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blinds(horizontal)">
                                      <p:cBhvr>
                                        <p:cTn id="58" dur="500"/>
                                        <p:tgtEl>
                                          <p:spTgt spid="8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blinds(horizontal)">
                                      <p:cBhvr>
                                        <p:cTn id="61" dur="500"/>
                                        <p:tgtEl>
                                          <p:spTgt spid="8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blinds(horizontal)">
                                      <p:cBhvr>
                                        <p:cTn id="64" dur="500"/>
                                        <p:tgtEl>
                                          <p:spTgt spid="8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blinds(horizontal)">
                                      <p:cBhvr>
                                        <p:cTn id="67" dur="500"/>
                                        <p:tgtEl>
                                          <p:spTgt spid="84"/>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blinds(horizontal)">
                                      <p:cBhvr>
                                        <p:cTn id="70" dur="500"/>
                                        <p:tgtEl>
                                          <p:spTgt spid="8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blinds(horizontal)">
                                      <p:cBhvr>
                                        <p:cTn id="73" dur="500"/>
                                        <p:tgtEl>
                                          <p:spTgt spid="86"/>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blinds(horizontal)">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blinds(horizontal)">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blinds(horizontal)">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blinds(horizontal)">
                                      <p:cBhvr>
                                        <p:cTn id="93" dur="500"/>
                                        <p:tgtEl>
                                          <p:spTgt spid="9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Effect transition="in" filter="blinds(horizontal)">
                                      <p:cBhvr>
                                        <p:cTn id="98" dur="500"/>
                                        <p:tgtEl>
                                          <p:spTgt spid="10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blinds(horizontal)">
                                      <p:cBhvr>
                                        <p:cTn id="103" dur="500"/>
                                        <p:tgtEl>
                                          <p:spTgt spid="101"/>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102"/>
                                        </p:tgtEl>
                                        <p:attrNameLst>
                                          <p:attrName>style.visibility</p:attrName>
                                        </p:attrNameLst>
                                      </p:cBhvr>
                                      <p:to>
                                        <p:strVal val="visible"/>
                                      </p:to>
                                    </p:set>
                                    <p:animEffect transition="in" filter="blinds(horizontal)">
                                      <p:cBhvr>
                                        <p:cTn id="108" dur="500"/>
                                        <p:tgtEl>
                                          <p:spTgt spid="102"/>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blinds(horizontal)">
                                      <p:cBhvr>
                                        <p:cTn id="113" dur="500"/>
                                        <p:tgtEl>
                                          <p:spTgt spid="103"/>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104"/>
                                        </p:tgtEl>
                                        <p:attrNameLst>
                                          <p:attrName>style.visibility</p:attrName>
                                        </p:attrNameLst>
                                      </p:cBhvr>
                                      <p:to>
                                        <p:strVal val="visible"/>
                                      </p:to>
                                    </p:set>
                                    <p:animEffect transition="in" filter="blinds(horizontal)">
                                      <p:cBhvr>
                                        <p:cTn id="116" dur="500"/>
                                        <p:tgtEl>
                                          <p:spTgt spid="104"/>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106"/>
                                        </p:tgtEl>
                                        <p:attrNameLst>
                                          <p:attrName>style.visibility</p:attrName>
                                        </p:attrNameLst>
                                      </p:cBhvr>
                                      <p:to>
                                        <p:strVal val="visible"/>
                                      </p:to>
                                    </p:set>
                                    <p:animEffect transition="in" filter="blinds(horizontal)">
                                      <p:cBhvr>
                                        <p:cTn id="119" dur="500"/>
                                        <p:tgtEl>
                                          <p:spTgt spid="106"/>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blinds(horizontal)">
                                      <p:cBhvr>
                                        <p:cTn id="122" dur="500"/>
                                        <p:tgtEl>
                                          <p:spTgt spid="105"/>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blinds(horizontal)">
                                      <p:cBhvr>
                                        <p:cTn id="127" dur="500"/>
                                        <p:tgtEl>
                                          <p:spTgt spid="108"/>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109"/>
                                        </p:tgtEl>
                                        <p:attrNameLst>
                                          <p:attrName>style.visibility</p:attrName>
                                        </p:attrNameLst>
                                      </p:cBhvr>
                                      <p:to>
                                        <p:strVal val="visible"/>
                                      </p:to>
                                    </p:set>
                                    <p:animEffect transition="in" filter="blinds(horizontal)">
                                      <p:cBhvr>
                                        <p:cTn id="130" dur="500"/>
                                        <p:tgtEl>
                                          <p:spTgt spid="109"/>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animEffect transition="in" filter="blinds(horizontal)">
                                      <p:cBhvr>
                                        <p:cTn id="133" dur="500"/>
                                        <p:tgtEl>
                                          <p:spTgt spid="114"/>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120"/>
                                        </p:tgtEl>
                                        <p:attrNameLst>
                                          <p:attrName>style.visibility</p:attrName>
                                        </p:attrNameLst>
                                      </p:cBhvr>
                                      <p:to>
                                        <p:strVal val="visible"/>
                                      </p:to>
                                    </p:set>
                                    <p:animEffect transition="in" filter="blinds(horizontal)">
                                      <p:cBhvr>
                                        <p:cTn id="138" dur="500"/>
                                        <p:tgtEl>
                                          <p:spTgt spid="120"/>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115"/>
                                        </p:tgtEl>
                                        <p:attrNameLst>
                                          <p:attrName>style.visibility</p:attrName>
                                        </p:attrNameLst>
                                      </p:cBhvr>
                                      <p:to>
                                        <p:strVal val="visible"/>
                                      </p:to>
                                    </p:set>
                                    <p:animEffect transition="in" filter="blinds(horizontal)">
                                      <p:cBhvr>
                                        <p:cTn id="143" dur="500"/>
                                        <p:tgtEl>
                                          <p:spTgt spid="115"/>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nodeType="clickEffect">
                                  <p:stCondLst>
                                    <p:cond delay="0"/>
                                  </p:stCondLst>
                                  <p:childTnLst>
                                    <p:set>
                                      <p:cBhvr>
                                        <p:cTn id="147" dur="1" fill="hold">
                                          <p:stCondLst>
                                            <p:cond delay="0"/>
                                          </p:stCondLst>
                                        </p:cTn>
                                        <p:tgtEl>
                                          <p:spTgt spid="119"/>
                                        </p:tgtEl>
                                        <p:attrNameLst>
                                          <p:attrName>style.visibility</p:attrName>
                                        </p:attrNameLst>
                                      </p:cBhvr>
                                      <p:to>
                                        <p:strVal val="visible"/>
                                      </p:to>
                                    </p:set>
                                    <p:animEffect transition="in" filter="blinds(horizontal)">
                                      <p:cBhvr>
                                        <p:cTn id="148" dur="500"/>
                                        <p:tgtEl>
                                          <p:spTgt spid="119"/>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116"/>
                                        </p:tgtEl>
                                        <p:attrNameLst>
                                          <p:attrName>style.visibility</p:attrName>
                                        </p:attrNameLst>
                                      </p:cBhvr>
                                      <p:to>
                                        <p:strVal val="visible"/>
                                      </p:to>
                                    </p:set>
                                    <p:animEffect transition="in" filter="blinds(horizontal)">
                                      <p:cBhvr>
                                        <p:cTn id="153" dur="500"/>
                                        <p:tgtEl>
                                          <p:spTgt spid="11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117"/>
                                        </p:tgtEl>
                                        <p:attrNameLst>
                                          <p:attrName>style.visibility</p:attrName>
                                        </p:attrNameLst>
                                      </p:cBhvr>
                                      <p:to>
                                        <p:strVal val="visible"/>
                                      </p:to>
                                    </p:set>
                                    <p:animEffect transition="in" filter="blinds(horizontal)">
                                      <p:cBhvr>
                                        <p:cTn id="158" dur="500"/>
                                        <p:tgtEl>
                                          <p:spTgt spid="117"/>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118"/>
                                        </p:tgtEl>
                                        <p:attrNameLst>
                                          <p:attrName>style.visibility</p:attrName>
                                        </p:attrNameLst>
                                      </p:cBhvr>
                                      <p:to>
                                        <p:strVal val="visible"/>
                                      </p:to>
                                    </p:set>
                                    <p:animEffect transition="in" filter="blinds(horizontal)">
                                      <p:cBhvr>
                                        <p:cTn id="163" dur="500"/>
                                        <p:tgtEl>
                                          <p:spTgt spid="118"/>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grpId="0" nodeType="clickEffect">
                                  <p:stCondLst>
                                    <p:cond delay="0"/>
                                  </p:stCondLst>
                                  <p:childTnLst>
                                    <p:set>
                                      <p:cBhvr>
                                        <p:cTn id="167" dur="1" fill="hold">
                                          <p:stCondLst>
                                            <p:cond delay="0"/>
                                          </p:stCondLst>
                                        </p:cTn>
                                        <p:tgtEl>
                                          <p:spTgt spid="131"/>
                                        </p:tgtEl>
                                        <p:attrNameLst>
                                          <p:attrName>style.visibility</p:attrName>
                                        </p:attrNameLst>
                                      </p:cBhvr>
                                      <p:to>
                                        <p:strVal val="visible"/>
                                      </p:to>
                                    </p:set>
                                    <p:animEffect transition="in" filter="blinds(horizontal)">
                                      <p:cBhvr>
                                        <p:cTn id="168" dur="500"/>
                                        <p:tgtEl>
                                          <p:spTgt spid="13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blinds(horizontal)">
                                      <p:cBhvr>
                                        <p:cTn id="173" dur="500"/>
                                        <p:tgtEl>
                                          <p:spTgt spid="121"/>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122"/>
                                        </p:tgtEl>
                                        <p:attrNameLst>
                                          <p:attrName>style.visibility</p:attrName>
                                        </p:attrNameLst>
                                      </p:cBhvr>
                                      <p:to>
                                        <p:strVal val="visible"/>
                                      </p:to>
                                    </p:set>
                                    <p:animEffect transition="in" filter="blinds(horizontal)">
                                      <p:cBhvr>
                                        <p:cTn id="178" dur="500"/>
                                        <p:tgtEl>
                                          <p:spTgt spid="12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nodeType="clickEffect">
                                  <p:stCondLst>
                                    <p:cond delay="0"/>
                                  </p:stCondLst>
                                  <p:childTnLst>
                                    <p:set>
                                      <p:cBhvr>
                                        <p:cTn id="182" dur="1" fill="hold">
                                          <p:stCondLst>
                                            <p:cond delay="0"/>
                                          </p:stCondLst>
                                        </p:cTn>
                                        <p:tgtEl>
                                          <p:spTgt spid="124"/>
                                        </p:tgtEl>
                                        <p:attrNameLst>
                                          <p:attrName>style.visibility</p:attrName>
                                        </p:attrNameLst>
                                      </p:cBhvr>
                                      <p:to>
                                        <p:strVal val="visible"/>
                                      </p:to>
                                    </p:set>
                                    <p:animEffect transition="in" filter="blinds(horizontal)">
                                      <p:cBhvr>
                                        <p:cTn id="183" dur="500"/>
                                        <p:tgtEl>
                                          <p:spTgt spid="124"/>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nodeType="clickEffect">
                                  <p:stCondLst>
                                    <p:cond delay="0"/>
                                  </p:stCondLst>
                                  <p:childTnLst>
                                    <p:set>
                                      <p:cBhvr>
                                        <p:cTn id="187" dur="1" fill="hold">
                                          <p:stCondLst>
                                            <p:cond delay="0"/>
                                          </p:stCondLst>
                                        </p:cTn>
                                        <p:tgtEl>
                                          <p:spTgt spid="125"/>
                                        </p:tgtEl>
                                        <p:attrNameLst>
                                          <p:attrName>style.visibility</p:attrName>
                                        </p:attrNameLst>
                                      </p:cBhvr>
                                      <p:to>
                                        <p:strVal val="visible"/>
                                      </p:to>
                                    </p:set>
                                    <p:animEffect transition="in" filter="blinds(horizontal)">
                                      <p:cBhvr>
                                        <p:cTn id="188" dur="500"/>
                                        <p:tgtEl>
                                          <p:spTgt spid="125"/>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nodeType="clickEffect">
                                  <p:stCondLst>
                                    <p:cond delay="0"/>
                                  </p:stCondLst>
                                  <p:childTnLst>
                                    <p:set>
                                      <p:cBhvr>
                                        <p:cTn id="192" dur="1" fill="hold">
                                          <p:stCondLst>
                                            <p:cond delay="0"/>
                                          </p:stCondLst>
                                        </p:cTn>
                                        <p:tgtEl>
                                          <p:spTgt spid="127"/>
                                        </p:tgtEl>
                                        <p:attrNameLst>
                                          <p:attrName>style.visibility</p:attrName>
                                        </p:attrNameLst>
                                      </p:cBhvr>
                                      <p:to>
                                        <p:strVal val="visible"/>
                                      </p:to>
                                    </p:set>
                                    <p:animEffect transition="in" filter="blinds(horizontal)">
                                      <p:cBhvr>
                                        <p:cTn id="193" dur="500"/>
                                        <p:tgtEl>
                                          <p:spTgt spid="127"/>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nodeType="clickEffect">
                                  <p:stCondLst>
                                    <p:cond delay="0"/>
                                  </p:stCondLst>
                                  <p:childTnLst>
                                    <p:set>
                                      <p:cBhvr>
                                        <p:cTn id="197" dur="1" fill="hold">
                                          <p:stCondLst>
                                            <p:cond delay="0"/>
                                          </p:stCondLst>
                                        </p:cTn>
                                        <p:tgtEl>
                                          <p:spTgt spid="128"/>
                                        </p:tgtEl>
                                        <p:attrNameLst>
                                          <p:attrName>style.visibility</p:attrName>
                                        </p:attrNameLst>
                                      </p:cBhvr>
                                      <p:to>
                                        <p:strVal val="visible"/>
                                      </p:to>
                                    </p:set>
                                    <p:animEffect transition="in" filter="blinds(horizontal)">
                                      <p:cBhvr>
                                        <p:cTn id="198" dur="500"/>
                                        <p:tgtEl>
                                          <p:spTgt spid="128"/>
                                        </p:tgtEl>
                                      </p:cBhvr>
                                    </p:animEffect>
                                  </p:childTnLst>
                                </p:cTn>
                              </p:par>
                            </p:childTnLst>
                          </p:cTn>
                        </p:par>
                      </p:childTnLst>
                    </p:cTn>
                  </p:par>
                  <p:par>
                    <p:cTn id="199" fill="hold">
                      <p:stCondLst>
                        <p:cond delay="indefinite"/>
                      </p:stCondLst>
                      <p:childTnLst>
                        <p:par>
                          <p:cTn id="200" fill="hold">
                            <p:stCondLst>
                              <p:cond delay="0"/>
                            </p:stCondLst>
                            <p:childTnLst>
                              <p:par>
                                <p:cTn id="201" presetID="3" presetClass="entr" presetSubtype="10" fill="hold" nodeType="clickEffect">
                                  <p:stCondLst>
                                    <p:cond delay="0"/>
                                  </p:stCondLst>
                                  <p:childTnLst>
                                    <p:set>
                                      <p:cBhvr>
                                        <p:cTn id="202" dur="1" fill="hold">
                                          <p:stCondLst>
                                            <p:cond delay="0"/>
                                          </p:stCondLst>
                                        </p:cTn>
                                        <p:tgtEl>
                                          <p:spTgt spid="129"/>
                                        </p:tgtEl>
                                        <p:attrNameLst>
                                          <p:attrName>style.visibility</p:attrName>
                                        </p:attrNameLst>
                                      </p:cBhvr>
                                      <p:to>
                                        <p:strVal val="visible"/>
                                      </p:to>
                                    </p:set>
                                    <p:animEffect transition="in" filter="blinds(horizontal)">
                                      <p:cBhvr>
                                        <p:cTn id="203" dur="500"/>
                                        <p:tgtEl>
                                          <p:spTgt spid="129"/>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132"/>
                                        </p:tgtEl>
                                        <p:attrNameLst>
                                          <p:attrName>style.visibility</p:attrName>
                                        </p:attrNameLst>
                                      </p:cBhvr>
                                      <p:to>
                                        <p:strVal val="visible"/>
                                      </p:to>
                                    </p:set>
                                    <p:animEffect transition="in" filter="blinds(horizontal)">
                                      <p:cBhvr>
                                        <p:cTn id="208" dur="500"/>
                                        <p:tgtEl>
                                          <p:spTgt spid="1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123"/>
                                        </p:tgtEl>
                                        <p:attrNameLst>
                                          <p:attrName>style.visibility</p:attrName>
                                        </p:attrNameLst>
                                      </p:cBhvr>
                                      <p:to>
                                        <p:strVal val="visible"/>
                                      </p:to>
                                    </p:set>
                                    <p:animEffect transition="in" filter="blinds(horizontal)">
                                      <p:cBhvr>
                                        <p:cTn id="213"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5" grpId="0" animBg="1"/>
      <p:bldP spid="69" grpId="0" animBg="1"/>
      <p:bldP spid="70" grpId="0" animBg="1"/>
      <p:bldP spid="71" grpId="0" animBg="1"/>
      <p:bldP spid="72" grpId="0" animBg="1"/>
      <p:bldP spid="73" grpId="0" animBg="1"/>
      <p:bldP spid="76" grpId="0" animBg="1"/>
      <p:bldP spid="75" grpId="0" animBg="1"/>
      <p:bldP spid="74" grpId="0" animBg="1"/>
      <p:bldP spid="77" grpId="0" animBg="1"/>
      <p:bldP spid="78" grpId="0" animBg="1"/>
      <p:bldP spid="80" grpId="0" animBg="1"/>
      <p:bldP spid="79" grpId="0" animBg="1"/>
      <p:bldP spid="81" grpId="0" animBg="1"/>
      <p:bldP spid="82" grpId="0" animBg="1"/>
      <p:bldP spid="83" grpId="0" animBg="1"/>
      <p:bldP spid="84" grpId="0" animBg="1"/>
      <p:bldP spid="85" grpId="0" animBg="1"/>
      <p:bldP spid="86" grpId="0" animBg="1"/>
      <p:bldP spid="64" grpId="0" animBg="1"/>
      <p:bldP spid="100" grpId="0"/>
      <p:bldP spid="107" grpId="0"/>
      <p:bldP spid="103" grpId="0" animBg="1"/>
      <p:bldP spid="104" grpId="0" animBg="1"/>
      <p:bldP spid="106" grpId="0" animBg="1"/>
      <p:bldP spid="105" grpId="0" animBg="1"/>
      <p:bldP spid="108" grpId="0" animBg="1"/>
      <p:bldP spid="109" grpId="0" animBg="1"/>
      <p:bldP spid="114" grpId="0" animBg="1"/>
      <p:bldP spid="120" grpId="0"/>
      <p:bldP spid="131" grpId="0" animBg="1"/>
      <p:bldP spid="121" grpId="0"/>
      <p:bldP spid="122" grpId="0" animBg="1"/>
      <p:bldP spid="132" grpId="0" animBg="1"/>
      <p:bldP spid="12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8" name="图片 87"/>
          <p:cNvPicPr>
            <a:picLocks noChangeAspect="1"/>
          </p:cNvPicPr>
          <p:nvPr/>
        </p:nvPicPr>
        <p:blipFill>
          <a:blip r:embed="rId2"/>
          <a:stretch>
            <a:fillRect/>
          </a:stretch>
        </p:blipFill>
        <p:spPr>
          <a:xfrm>
            <a:off x="6391275" y="3068955"/>
            <a:ext cx="2514600" cy="1571625"/>
          </a:xfrm>
          <a:prstGeom prst="rect">
            <a:avLst/>
          </a:prstGeom>
        </p:spPr>
      </p:pic>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4"/>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7"/>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8"/>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rgbClr val="FFFF00"/>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9"/>
          <a:stretch>
            <a:fillRect/>
          </a:stretch>
        </p:blipFill>
        <p:spPr>
          <a:xfrm>
            <a:off x="8223250" y="438785"/>
            <a:ext cx="3851910" cy="1730375"/>
          </a:xfrm>
          <a:prstGeom prst="rect">
            <a:avLst/>
          </a:prstGeom>
        </p:spPr>
      </p:pic>
      <p:sp>
        <p:nvSpPr>
          <p:cNvPr id="10" name="椭圆 9"/>
          <p:cNvSpPr/>
          <p:nvPr/>
        </p:nvSpPr>
        <p:spPr>
          <a:xfrm>
            <a:off x="9533890" y="894715"/>
            <a:ext cx="633095" cy="381635"/>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3339465" y="2300605"/>
            <a:ext cx="8482330" cy="737235"/>
          </a:xfrm>
          <a:prstGeom prst="rect">
            <a:avLst/>
          </a:prstGeom>
          <a:noFill/>
        </p:spPr>
        <p:txBody>
          <a:bodyPr wrap="square" rtlCol="0">
            <a:spAutoFit/>
          </a:bodyPr>
          <a:p>
            <a:pPr algn="ctr"/>
            <a:r>
              <a:rPr lang="zh-CN" altLang="en-US" sz="1400">
                <a:solidFill>
                  <a:srgbClr val="FDF731"/>
                </a:solidFill>
              </a:rPr>
              <a:t>三维直角坐标系中坐标的三个分量</a:t>
            </a:r>
            <a:r>
              <a:rPr lang="zh-CN" altLang="en-US" sz="1400">
                <a:solidFill>
                  <a:srgbClr val="FDF731"/>
                </a:solidFill>
                <a:highlight>
                  <a:srgbClr val="800000"/>
                </a:highlight>
              </a:rPr>
              <a:t>互相独立</a:t>
            </a:r>
            <a:r>
              <a:rPr lang="zh-CN" altLang="en-US" sz="1400">
                <a:solidFill>
                  <a:srgbClr val="FDF731"/>
                </a:solidFill>
              </a:rPr>
              <a:t>；而欧拉角中姿态的三个分量</a:t>
            </a:r>
            <a:r>
              <a:rPr lang="zh-CN" altLang="en-US" sz="1400">
                <a:solidFill>
                  <a:srgbClr val="FDF731"/>
                </a:solidFill>
                <a:highlight>
                  <a:srgbClr val="800000"/>
                </a:highlight>
              </a:rPr>
              <a:t>相互影响</a:t>
            </a:r>
            <a:r>
              <a:rPr lang="zh-CN" altLang="en-US" sz="1400">
                <a:solidFill>
                  <a:srgbClr val="FDF731"/>
                </a:solidFill>
              </a:rPr>
              <a:t>。</a:t>
            </a:r>
            <a:endParaRPr lang="zh-CN" altLang="en-US" sz="1400">
              <a:solidFill>
                <a:srgbClr val="FDF731"/>
              </a:solidFill>
            </a:endParaRPr>
          </a:p>
          <a:p>
            <a:pPr algn="ctr"/>
            <a:r>
              <a:rPr lang="zh-CN" altLang="en-US" sz="1400">
                <a:solidFill>
                  <a:srgbClr val="FDF731"/>
                </a:solidFill>
              </a:rPr>
              <a:t>就不应用</a:t>
            </a:r>
            <a:r>
              <a:rPr lang="zh-CN" altLang="en-US" sz="1400">
                <a:solidFill>
                  <a:srgbClr val="FDF731"/>
                </a:solidFill>
                <a:sym typeface="+mn-ea"/>
              </a:rPr>
              <a:t>三维直角坐标系的插值方式来给欧拉角做插值，或者说</a:t>
            </a:r>
            <a:r>
              <a:rPr lang="zh-CN" altLang="en-US" sz="1400">
                <a:solidFill>
                  <a:srgbClr val="FDF731"/>
                </a:solidFill>
                <a:sym typeface="+mn-ea"/>
              </a:rPr>
              <a:t>欧拉角根本不适合于插值计算的应用。</a:t>
            </a:r>
            <a:endParaRPr lang="zh-CN" altLang="en-US" sz="1400">
              <a:solidFill>
                <a:srgbClr val="FDF731"/>
              </a:solidFill>
              <a:sym typeface="+mn-ea"/>
            </a:endParaRPr>
          </a:p>
          <a:p>
            <a:pPr algn="ctr"/>
            <a:r>
              <a:rPr lang="zh-CN" altLang="en-US" sz="1400">
                <a:solidFill>
                  <a:srgbClr val="FDF731"/>
                </a:solidFill>
              </a:rPr>
              <a:t>就像踩自行车在平衡点处会</a:t>
            </a:r>
            <a:r>
              <a:rPr lang="zh-CN" altLang="en-US" sz="1400">
                <a:solidFill>
                  <a:srgbClr val="FDF731"/>
                </a:solidFill>
                <a:highlight>
                  <a:srgbClr val="008000"/>
                </a:highlight>
              </a:rPr>
              <a:t>卡壳</a:t>
            </a:r>
            <a:r>
              <a:rPr lang="zh-CN" altLang="en-US" sz="1400">
                <a:solidFill>
                  <a:srgbClr val="FDF731"/>
                </a:solidFill>
              </a:rPr>
              <a:t>一样，欧拉角内置的某种限制在特定情况也会</a:t>
            </a:r>
            <a:r>
              <a:rPr lang="zh-CN" altLang="en-US" sz="1400">
                <a:solidFill>
                  <a:srgbClr val="FDF731"/>
                </a:solidFill>
                <a:highlight>
                  <a:srgbClr val="008000"/>
                </a:highlight>
              </a:rPr>
              <a:t>卡壳</a:t>
            </a:r>
            <a:r>
              <a:rPr lang="zh-CN" altLang="en-US" sz="1400">
                <a:solidFill>
                  <a:srgbClr val="FDF731"/>
                </a:solidFill>
              </a:rPr>
              <a:t>（万向节死锁）。</a:t>
            </a:r>
            <a:endParaRPr lang="zh-CN" altLang="en-US" sz="1400">
              <a:solidFill>
                <a:srgbClr val="FDF731"/>
              </a:solidFill>
            </a:endParaRPr>
          </a:p>
        </p:txBody>
      </p:sp>
      <p:pic>
        <p:nvPicPr>
          <p:cNvPr id="14" name="图片 13"/>
          <p:cNvPicPr>
            <a:picLocks noChangeAspect="1"/>
          </p:cNvPicPr>
          <p:nvPr/>
        </p:nvPicPr>
        <p:blipFill>
          <a:blip r:embed="rId10"/>
          <a:stretch>
            <a:fillRect/>
          </a:stretch>
        </p:blipFill>
        <p:spPr>
          <a:xfrm>
            <a:off x="9288780" y="4614545"/>
            <a:ext cx="2657475" cy="1845310"/>
          </a:xfrm>
          <a:prstGeom prst="rect">
            <a:avLst/>
          </a:prstGeom>
        </p:spPr>
      </p:pic>
      <p:sp>
        <p:nvSpPr>
          <p:cNvPr id="16" name="文本框 15"/>
          <p:cNvSpPr txBox="1"/>
          <p:nvPr/>
        </p:nvSpPr>
        <p:spPr>
          <a:xfrm>
            <a:off x="9178925" y="3981450"/>
            <a:ext cx="3114675" cy="521970"/>
          </a:xfrm>
          <a:prstGeom prst="rect">
            <a:avLst/>
          </a:prstGeom>
          <a:noFill/>
        </p:spPr>
        <p:txBody>
          <a:bodyPr wrap="square" rtlCol="0">
            <a:spAutoFit/>
          </a:bodyPr>
          <a:p>
            <a:pPr algn="ctr"/>
            <a:r>
              <a:rPr lang="zh-CN" altLang="en-US" sz="1400">
                <a:solidFill>
                  <a:srgbClr val="FDF731"/>
                </a:solidFill>
              </a:rPr>
              <a:t>平衡点处会</a:t>
            </a:r>
            <a:r>
              <a:rPr lang="zh-CN" altLang="en-US" sz="1400">
                <a:solidFill>
                  <a:srgbClr val="FDF731"/>
                </a:solidFill>
                <a:highlight>
                  <a:srgbClr val="008000"/>
                </a:highlight>
              </a:rPr>
              <a:t>卡壳</a:t>
            </a:r>
            <a:endParaRPr lang="zh-CN" altLang="en-US" sz="1400">
              <a:solidFill>
                <a:srgbClr val="FDF731"/>
              </a:solidFill>
              <a:highlight>
                <a:srgbClr val="008000"/>
              </a:highlight>
            </a:endParaRPr>
          </a:p>
          <a:p>
            <a:pPr algn="ctr"/>
            <a:r>
              <a:rPr lang="zh-CN" altLang="en-US" sz="1400">
                <a:solidFill>
                  <a:srgbClr val="FDF731"/>
                </a:solidFill>
              </a:rPr>
              <a:t>使劲蹬</a:t>
            </a:r>
            <a:r>
              <a:rPr lang="zh-CN" altLang="en-US" sz="1400">
                <a:solidFill>
                  <a:srgbClr val="FDF731"/>
                </a:solidFill>
                <a:highlight>
                  <a:srgbClr val="008000"/>
                </a:highlight>
              </a:rPr>
              <a:t>抖动</a:t>
            </a:r>
            <a:r>
              <a:rPr lang="zh-CN" altLang="en-US" sz="1400">
                <a:solidFill>
                  <a:srgbClr val="FDF731"/>
                </a:solidFill>
              </a:rPr>
              <a:t>一下就可以正常转起来了</a:t>
            </a:r>
            <a:endParaRPr lang="zh-CN" altLang="en-US" sz="1400">
              <a:solidFill>
                <a:srgbClr val="FDF731"/>
              </a:solidFill>
            </a:endParaRPr>
          </a:p>
        </p:txBody>
      </p:sp>
      <p:sp>
        <p:nvSpPr>
          <p:cNvPr id="17" name="下箭头 16"/>
          <p:cNvSpPr/>
          <p:nvPr/>
        </p:nvSpPr>
        <p:spPr>
          <a:xfrm>
            <a:off x="10297795" y="4541520"/>
            <a:ext cx="133350" cy="102933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0" name="组合 29"/>
          <p:cNvGrpSpPr/>
          <p:nvPr/>
        </p:nvGrpSpPr>
        <p:grpSpPr>
          <a:xfrm>
            <a:off x="552450" y="5116830"/>
            <a:ext cx="1975485" cy="1443355"/>
            <a:chOff x="5430" y="8103"/>
            <a:chExt cx="3111" cy="2273"/>
          </a:xfrm>
        </p:grpSpPr>
        <p:cxnSp>
          <p:nvCxnSpPr>
            <p:cNvPr id="24" name="直接箭头连接符 23"/>
            <p:cNvCxnSpPr/>
            <p:nvPr/>
          </p:nvCxnSpPr>
          <p:spPr>
            <a:xfrm>
              <a:off x="5430" y="9757"/>
              <a:ext cx="2640" cy="1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V="1">
              <a:off x="5579" y="8677"/>
              <a:ext cx="1810" cy="1610"/>
            </a:xfrm>
            <a:prstGeom prst="straightConnector1">
              <a:avLst/>
            </a:prstGeom>
            <a:ln w="38100">
              <a:solidFill>
                <a:srgbClr val="00B050"/>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flipV="1">
              <a:off x="6195" y="8152"/>
              <a:ext cx="5" cy="2225"/>
            </a:xfrm>
            <a:prstGeom prst="straightConnector1">
              <a:avLst/>
            </a:prstGeom>
            <a:ln w="38100">
              <a:solidFill>
                <a:schemeClr val="tx2">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8037" y="9487"/>
              <a:ext cx="505" cy="580"/>
            </a:xfrm>
            <a:prstGeom prst="rect">
              <a:avLst/>
            </a:prstGeom>
            <a:noFill/>
          </p:spPr>
          <p:txBody>
            <a:bodyPr wrap="square" rtlCol="0">
              <a:spAutoFit/>
            </a:bodyPr>
            <a:p>
              <a:r>
                <a:rPr lang="en-US" altLang="zh-CN">
                  <a:solidFill>
                    <a:srgbClr val="FF0000"/>
                  </a:solidFill>
                </a:rPr>
                <a:t>x</a:t>
              </a:r>
              <a:endParaRPr lang="en-US" altLang="zh-CN">
                <a:solidFill>
                  <a:srgbClr val="FF0000"/>
                </a:solidFill>
              </a:endParaRPr>
            </a:p>
          </p:txBody>
        </p:sp>
        <p:sp>
          <p:nvSpPr>
            <p:cNvPr id="28" name="文本框 27"/>
            <p:cNvSpPr txBox="1"/>
            <p:nvPr/>
          </p:nvSpPr>
          <p:spPr>
            <a:xfrm>
              <a:off x="7247" y="8112"/>
              <a:ext cx="505" cy="580"/>
            </a:xfrm>
            <a:prstGeom prst="rect">
              <a:avLst/>
            </a:prstGeom>
            <a:noFill/>
          </p:spPr>
          <p:txBody>
            <a:bodyPr wrap="square" rtlCol="0">
              <a:spAutoFit/>
            </a:bodyPr>
            <a:p>
              <a:r>
                <a:rPr lang="en-US" altLang="zh-CN">
                  <a:solidFill>
                    <a:srgbClr val="00B050"/>
                  </a:solidFill>
                </a:rPr>
                <a:t>y</a:t>
              </a:r>
              <a:endParaRPr lang="en-US" altLang="zh-CN">
                <a:solidFill>
                  <a:srgbClr val="00B050"/>
                </a:solidFill>
              </a:endParaRPr>
            </a:p>
          </p:txBody>
        </p:sp>
        <p:sp>
          <p:nvSpPr>
            <p:cNvPr id="29" name="文本框 28"/>
            <p:cNvSpPr txBox="1"/>
            <p:nvPr/>
          </p:nvSpPr>
          <p:spPr>
            <a:xfrm>
              <a:off x="5550" y="8103"/>
              <a:ext cx="505" cy="580"/>
            </a:xfrm>
            <a:prstGeom prst="rect">
              <a:avLst/>
            </a:prstGeom>
            <a:noFill/>
          </p:spPr>
          <p:txBody>
            <a:bodyPr wrap="square" rtlCol="0">
              <a:spAutoFit/>
            </a:bodyPr>
            <a:p>
              <a:r>
                <a:rPr lang="en-US" altLang="zh-CN">
                  <a:solidFill>
                    <a:schemeClr val="tx2">
                      <a:lumMod val="50000"/>
                      <a:lumOff val="50000"/>
                    </a:schemeClr>
                  </a:solidFill>
                </a:rPr>
                <a:t>z</a:t>
              </a:r>
              <a:endParaRPr lang="en-US" altLang="zh-CN">
                <a:solidFill>
                  <a:schemeClr val="tx2">
                    <a:lumMod val="50000"/>
                    <a:lumOff val="50000"/>
                  </a:schemeClr>
                </a:solidFill>
              </a:endParaRPr>
            </a:p>
          </p:txBody>
        </p:sp>
      </p:grpSp>
      <p:sp>
        <p:nvSpPr>
          <p:cNvPr id="31" name="任意多边形 30"/>
          <p:cNvSpPr/>
          <p:nvPr/>
        </p:nvSpPr>
        <p:spPr>
          <a:xfrm>
            <a:off x="714375" y="5938520"/>
            <a:ext cx="952500" cy="428625"/>
          </a:xfrm>
          <a:custGeom>
            <a:avLst/>
            <a:gdLst>
              <a:gd name="connisteX0" fmla="*/ 0 w 952500"/>
              <a:gd name="connsiteY0" fmla="*/ 9525 h 428625"/>
              <a:gd name="connisteX1" fmla="*/ 942975 w 952500"/>
              <a:gd name="connsiteY1" fmla="*/ 0 h 428625"/>
              <a:gd name="connisteX2" fmla="*/ 952500 w 952500"/>
              <a:gd name="connsiteY2" fmla="*/ 228600 h 428625"/>
              <a:gd name="connisteX3" fmla="*/ 695325 w 952500"/>
              <a:gd name="connsiteY3" fmla="*/ 219075 h 428625"/>
              <a:gd name="connisteX4" fmla="*/ 695325 w 952500"/>
              <a:gd name="connsiteY4" fmla="*/ 428625 h 428625"/>
              <a:gd name="connisteX5" fmla="*/ 19050 w 952500"/>
              <a:gd name="connsiteY5" fmla="*/ 428625 h 428625"/>
              <a:gd name="connisteX6" fmla="*/ 0 w 952500"/>
              <a:gd name="connsiteY6" fmla="*/ 9525 h 42862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52500" h="428625">
                <a:moveTo>
                  <a:pt x="0" y="9525"/>
                </a:moveTo>
                <a:lnTo>
                  <a:pt x="942975" y="0"/>
                </a:lnTo>
                <a:lnTo>
                  <a:pt x="952500" y="228600"/>
                </a:lnTo>
                <a:lnTo>
                  <a:pt x="695325" y="219075"/>
                </a:lnTo>
                <a:lnTo>
                  <a:pt x="695325" y="428625"/>
                </a:lnTo>
                <a:lnTo>
                  <a:pt x="19050" y="428625"/>
                </a:lnTo>
                <a:lnTo>
                  <a:pt x="0" y="9525"/>
                </a:lnTo>
                <a:close/>
              </a:path>
            </a:pathLst>
          </a:custGeom>
          <a:noFill/>
          <a:ln w="28575">
            <a:solidFill>
              <a:srgbClr val="9CC2F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8" name="文本框 67"/>
          <p:cNvSpPr txBox="1"/>
          <p:nvPr/>
        </p:nvSpPr>
        <p:spPr>
          <a:xfrm>
            <a:off x="479425" y="6513195"/>
            <a:ext cx="3571240" cy="306705"/>
          </a:xfrm>
          <a:prstGeom prst="rect">
            <a:avLst/>
          </a:prstGeom>
          <a:noFill/>
        </p:spPr>
        <p:txBody>
          <a:bodyPr wrap="square" rtlCol="0">
            <a:spAutoFit/>
          </a:bodyPr>
          <a:p>
            <a:pPr algn="ctr"/>
            <a:r>
              <a:rPr lang="en-US" altLang="zh-CN" sz="1400">
                <a:solidFill>
                  <a:srgbClr val="FDF731"/>
                </a:solidFill>
              </a:rPr>
              <a:t>(roll,pitch,yaw)</a:t>
            </a:r>
            <a:r>
              <a:rPr lang="en-US" altLang="zh-CN" baseline="-25000">
                <a:solidFill>
                  <a:srgbClr val="FDF731"/>
                </a:solidFill>
              </a:rPr>
              <a:t>in_x-y-z</a:t>
            </a:r>
            <a:r>
              <a:rPr lang="en-US" altLang="zh-CN" sz="1400">
                <a:solidFill>
                  <a:srgbClr val="FDF731"/>
                </a:solidFill>
              </a:rPr>
              <a:t> = (0</a:t>
            </a:r>
            <a:r>
              <a:rPr lang="zh-CN" altLang="en-US" sz="1400">
                <a:solidFill>
                  <a:srgbClr val="FDF731"/>
                </a:solidFill>
              </a:rPr>
              <a:t>°</a:t>
            </a:r>
            <a:r>
              <a:rPr lang="en-US" altLang="zh-CN" sz="1400">
                <a:solidFill>
                  <a:srgbClr val="FDF731"/>
                </a:solidFill>
              </a:rPr>
              <a:t>, 0</a:t>
            </a:r>
            <a:r>
              <a:rPr lang="zh-CN" altLang="en-US" sz="1400">
                <a:solidFill>
                  <a:srgbClr val="FDF731"/>
                </a:solidFill>
                <a:sym typeface="+mn-ea"/>
              </a:rPr>
              <a:t>°</a:t>
            </a:r>
            <a:r>
              <a:rPr lang="en-US" altLang="zh-CN" sz="1400">
                <a:solidFill>
                  <a:srgbClr val="FDF731"/>
                </a:solidFill>
                <a:sym typeface="+mn-ea"/>
              </a:rPr>
              <a:t>, 0</a:t>
            </a:r>
            <a:r>
              <a:rPr lang="zh-CN" altLang="en-US" sz="1400">
                <a:solidFill>
                  <a:srgbClr val="FDF731"/>
                </a:solidFill>
                <a:sym typeface="+mn-ea"/>
              </a:rPr>
              <a:t>°</a:t>
            </a:r>
            <a:r>
              <a:rPr lang="en-US" altLang="zh-CN" sz="1400">
                <a:solidFill>
                  <a:srgbClr val="FDF731"/>
                </a:solidFill>
              </a:rPr>
              <a:t>)</a:t>
            </a:r>
            <a:endParaRPr lang="en-US" altLang="zh-CN" sz="1400">
              <a:solidFill>
                <a:srgbClr val="FDF731"/>
              </a:solidFill>
              <a:sym typeface="+mn-ea"/>
            </a:endParaRPr>
          </a:p>
        </p:txBody>
      </p:sp>
      <p:grpSp>
        <p:nvGrpSpPr>
          <p:cNvPr id="34" name="组合 33"/>
          <p:cNvGrpSpPr/>
          <p:nvPr/>
        </p:nvGrpSpPr>
        <p:grpSpPr>
          <a:xfrm>
            <a:off x="3238500" y="4792980"/>
            <a:ext cx="1975485" cy="1443355"/>
            <a:chOff x="5430" y="8103"/>
            <a:chExt cx="3111" cy="2273"/>
          </a:xfrm>
        </p:grpSpPr>
        <p:cxnSp>
          <p:nvCxnSpPr>
            <p:cNvPr id="35" name="直接箭头连接符 34"/>
            <p:cNvCxnSpPr/>
            <p:nvPr/>
          </p:nvCxnSpPr>
          <p:spPr>
            <a:xfrm>
              <a:off x="5430" y="9757"/>
              <a:ext cx="2640" cy="1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nvCxnSpPr>
          <p:spPr>
            <a:xfrm flipV="1">
              <a:off x="5579" y="8677"/>
              <a:ext cx="1810" cy="1610"/>
            </a:xfrm>
            <a:prstGeom prst="straightConnector1">
              <a:avLst/>
            </a:prstGeom>
            <a:ln w="38100">
              <a:solidFill>
                <a:srgbClr val="00B050"/>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flipH="1" flipV="1">
              <a:off x="6195" y="8152"/>
              <a:ext cx="5" cy="2225"/>
            </a:xfrm>
            <a:prstGeom prst="straightConnector1">
              <a:avLst/>
            </a:prstGeom>
            <a:ln w="38100">
              <a:solidFill>
                <a:schemeClr val="tx2">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8037" y="9487"/>
              <a:ext cx="505" cy="580"/>
            </a:xfrm>
            <a:prstGeom prst="rect">
              <a:avLst/>
            </a:prstGeom>
            <a:noFill/>
          </p:spPr>
          <p:txBody>
            <a:bodyPr wrap="square" rtlCol="0">
              <a:spAutoFit/>
            </a:bodyPr>
            <a:p>
              <a:r>
                <a:rPr lang="en-US" altLang="zh-CN">
                  <a:solidFill>
                    <a:srgbClr val="FF0000"/>
                  </a:solidFill>
                </a:rPr>
                <a:t>x</a:t>
              </a:r>
              <a:endParaRPr lang="en-US" altLang="zh-CN">
                <a:solidFill>
                  <a:srgbClr val="FF0000"/>
                </a:solidFill>
              </a:endParaRPr>
            </a:p>
          </p:txBody>
        </p:sp>
        <p:sp>
          <p:nvSpPr>
            <p:cNvPr id="40" name="文本框 39"/>
            <p:cNvSpPr txBox="1"/>
            <p:nvPr/>
          </p:nvSpPr>
          <p:spPr>
            <a:xfrm>
              <a:off x="7247" y="8112"/>
              <a:ext cx="505" cy="580"/>
            </a:xfrm>
            <a:prstGeom prst="rect">
              <a:avLst/>
            </a:prstGeom>
            <a:noFill/>
          </p:spPr>
          <p:txBody>
            <a:bodyPr wrap="square" rtlCol="0">
              <a:spAutoFit/>
            </a:bodyPr>
            <a:p>
              <a:r>
                <a:rPr lang="en-US" altLang="zh-CN">
                  <a:solidFill>
                    <a:srgbClr val="00B050"/>
                  </a:solidFill>
                </a:rPr>
                <a:t>y</a:t>
              </a:r>
              <a:endParaRPr lang="en-US" altLang="zh-CN">
                <a:solidFill>
                  <a:srgbClr val="00B050"/>
                </a:solidFill>
              </a:endParaRPr>
            </a:p>
          </p:txBody>
        </p:sp>
        <p:sp>
          <p:nvSpPr>
            <p:cNvPr id="41" name="文本框 40"/>
            <p:cNvSpPr txBox="1"/>
            <p:nvPr/>
          </p:nvSpPr>
          <p:spPr>
            <a:xfrm>
              <a:off x="5550" y="8103"/>
              <a:ext cx="505" cy="580"/>
            </a:xfrm>
            <a:prstGeom prst="rect">
              <a:avLst/>
            </a:prstGeom>
            <a:noFill/>
          </p:spPr>
          <p:txBody>
            <a:bodyPr wrap="square" rtlCol="0">
              <a:spAutoFit/>
            </a:bodyPr>
            <a:p>
              <a:r>
                <a:rPr lang="en-US" altLang="zh-CN">
                  <a:solidFill>
                    <a:schemeClr val="tx2">
                      <a:lumMod val="50000"/>
                      <a:lumOff val="50000"/>
                    </a:schemeClr>
                  </a:solidFill>
                </a:rPr>
                <a:t>z</a:t>
              </a:r>
              <a:endParaRPr lang="en-US" altLang="zh-CN">
                <a:solidFill>
                  <a:schemeClr val="tx2">
                    <a:lumMod val="50000"/>
                    <a:lumOff val="50000"/>
                  </a:schemeClr>
                </a:solidFill>
              </a:endParaRPr>
            </a:p>
          </p:txBody>
        </p:sp>
      </p:grpSp>
      <p:sp>
        <p:nvSpPr>
          <p:cNvPr id="42" name="任意多边形 41"/>
          <p:cNvSpPr/>
          <p:nvPr/>
        </p:nvSpPr>
        <p:spPr>
          <a:xfrm>
            <a:off x="3162300" y="5347970"/>
            <a:ext cx="1171575" cy="714375"/>
          </a:xfrm>
          <a:custGeom>
            <a:avLst/>
            <a:gdLst>
              <a:gd name="connisteX0" fmla="*/ 0 w 1171575"/>
              <a:gd name="connsiteY0" fmla="*/ 714375 h 714375"/>
              <a:gd name="connisteX1" fmla="*/ 819150 w 1171575"/>
              <a:gd name="connsiteY1" fmla="*/ 28575 h 714375"/>
              <a:gd name="connisteX2" fmla="*/ 1114425 w 1171575"/>
              <a:gd name="connsiteY2" fmla="*/ 0 h 714375"/>
              <a:gd name="connisteX3" fmla="*/ 904875 w 1171575"/>
              <a:gd name="connsiteY3" fmla="*/ 171450 h 714375"/>
              <a:gd name="connisteX4" fmla="*/ 1171575 w 1171575"/>
              <a:gd name="connsiteY4" fmla="*/ 142875 h 714375"/>
              <a:gd name="connisteX5" fmla="*/ 581025 w 1171575"/>
              <a:gd name="connsiteY5" fmla="*/ 676275 h 714375"/>
              <a:gd name="connisteX6" fmla="*/ 0 w 1171575"/>
              <a:gd name="connsiteY6" fmla="*/ 714375 h 7143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171575" h="714375">
                <a:moveTo>
                  <a:pt x="0" y="714375"/>
                </a:moveTo>
                <a:lnTo>
                  <a:pt x="819150" y="28575"/>
                </a:lnTo>
                <a:lnTo>
                  <a:pt x="1114425" y="0"/>
                </a:lnTo>
                <a:lnTo>
                  <a:pt x="904875" y="171450"/>
                </a:lnTo>
                <a:lnTo>
                  <a:pt x="1171575" y="142875"/>
                </a:lnTo>
                <a:lnTo>
                  <a:pt x="581025" y="676275"/>
                </a:lnTo>
                <a:lnTo>
                  <a:pt x="0" y="714375"/>
                </a:lnTo>
                <a:close/>
              </a:path>
            </a:pathLst>
          </a:custGeom>
          <a:noFill/>
          <a:ln w="28575">
            <a:solidFill>
              <a:srgbClr val="9CC2F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2603500" y="6169660"/>
            <a:ext cx="3571240" cy="306705"/>
          </a:xfrm>
          <a:prstGeom prst="rect">
            <a:avLst/>
          </a:prstGeom>
          <a:noFill/>
        </p:spPr>
        <p:txBody>
          <a:bodyPr wrap="square" rtlCol="0">
            <a:spAutoFit/>
          </a:bodyPr>
          <a:p>
            <a:pPr algn="ctr"/>
            <a:r>
              <a:rPr lang="en-US" altLang="zh-CN" sz="1400">
                <a:solidFill>
                  <a:srgbClr val="FDF731"/>
                </a:solidFill>
              </a:rPr>
              <a:t>(roll,pitch,yaw)</a:t>
            </a:r>
            <a:r>
              <a:rPr lang="en-US" altLang="zh-CN" baseline="-25000">
                <a:solidFill>
                  <a:srgbClr val="FDF731"/>
                </a:solidFill>
              </a:rPr>
              <a:t>in_x-y-z</a:t>
            </a:r>
            <a:r>
              <a:rPr lang="en-US" altLang="zh-CN" sz="1400">
                <a:solidFill>
                  <a:srgbClr val="FDF731"/>
                </a:solidFill>
              </a:rPr>
              <a:t> = (0</a:t>
            </a:r>
            <a:r>
              <a:rPr lang="zh-CN" altLang="en-US" sz="1400">
                <a:solidFill>
                  <a:srgbClr val="FDF731"/>
                </a:solidFill>
              </a:rPr>
              <a:t>°</a:t>
            </a:r>
            <a:r>
              <a:rPr lang="en-US" altLang="zh-CN" sz="1400">
                <a:solidFill>
                  <a:srgbClr val="FDF731"/>
                </a:solidFill>
              </a:rPr>
              <a:t>, -90</a:t>
            </a:r>
            <a:r>
              <a:rPr lang="zh-CN" altLang="en-US" sz="1400">
                <a:solidFill>
                  <a:srgbClr val="FDF731"/>
                </a:solidFill>
                <a:sym typeface="+mn-ea"/>
              </a:rPr>
              <a:t>°</a:t>
            </a:r>
            <a:r>
              <a:rPr lang="en-US" altLang="zh-CN" sz="1400">
                <a:solidFill>
                  <a:srgbClr val="FDF731"/>
                </a:solidFill>
                <a:sym typeface="+mn-ea"/>
              </a:rPr>
              <a:t>, 90</a:t>
            </a:r>
            <a:r>
              <a:rPr lang="zh-CN" altLang="en-US" sz="1400">
                <a:solidFill>
                  <a:srgbClr val="FDF731"/>
                </a:solidFill>
                <a:sym typeface="+mn-ea"/>
              </a:rPr>
              <a:t>°</a:t>
            </a:r>
            <a:r>
              <a:rPr lang="en-US" altLang="zh-CN" sz="1400">
                <a:solidFill>
                  <a:srgbClr val="FDF731"/>
                </a:solidFill>
              </a:rPr>
              <a:t>)</a:t>
            </a:r>
            <a:endParaRPr lang="en-US" altLang="zh-CN" sz="1400">
              <a:solidFill>
                <a:srgbClr val="FDF731"/>
              </a:solidFill>
              <a:sym typeface="+mn-ea"/>
            </a:endParaRPr>
          </a:p>
        </p:txBody>
      </p:sp>
      <p:grpSp>
        <p:nvGrpSpPr>
          <p:cNvPr id="44" name="组合 43"/>
          <p:cNvGrpSpPr/>
          <p:nvPr/>
        </p:nvGrpSpPr>
        <p:grpSpPr>
          <a:xfrm>
            <a:off x="6108700" y="4935855"/>
            <a:ext cx="1975485" cy="1443355"/>
            <a:chOff x="5430" y="8103"/>
            <a:chExt cx="3111" cy="2273"/>
          </a:xfrm>
        </p:grpSpPr>
        <p:cxnSp>
          <p:nvCxnSpPr>
            <p:cNvPr id="45" name="直接箭头连接符 44"/>
            <p:cNvCxnSpPr/>
            <p:nvPr/>
          </p:nvCxnSpPr>
          <p:spPr>
            <a:xfrm>
              <a:off x="5430" y="9757"/>
              <a:ext cx="2640" cy="1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flipV="1">
              <a:off x="5579" y="8677"/>
              <a:ext cx="1810" cy="1610"/>
            </a:xfrm>
            <a:prstGeom prst="straightConnector1">
              <a:avLst/>
            </a:prstGeom>
            <a:ln w="38100">
              <a:solidFill>
                <a:srgbClr val="00B050"/>
              </a:solidFill>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flipV="1">
              <a:off x="6195" y="8152"/>
              <a:ext cx="5" cy="2225"/>
            </a:xfrm>
            <a:prstGeom prst="straightConnector1">
              <a:avLst/>
            </a:prstGeom>
            <a:ln w="38100">
              <a:solidFill>
                <a:schemeClr val="tx2">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8037" y="9487"/>
              <a:ext cx="505" cy="580"/>
            </a:xfrm>
            <a:prstGeom prst="rect">
              <a:avLst/>
            </a:prstGeom>
            <a:noFill/>
          </p:spPr>
          <p:txBody>
            <a:bodyPr wrap="square" rtlCol="0">
              <a:spAutoFit/>
            </a:bodyPr>
            <a:p>
              <a:r>
                <a:rPr lang="en-US" altLang="zh-CN">
                  <a:solidFill>
                    <a:srgbClr val="FF0000"/>
                  </a:solidFill>
                </a:rPr>
                <a:t>x</a:t>
              </a:r>
              <a:endParaRPr lang="en-US" altLang="zh-CN">
                <a:solidFill>
                  <a:srgbClr val="FF0000"/>
                </a:solidFill>
              </a:endParaRPr>
            </a:p>
          </p:txBody>
        </p:sp>
        <p:sp>
          <p:nvSpPr>
            <p:cNvPr id="49" name="文本框 48"/>
            <p:cNvSpPr txBox="1"/>
            <p:nvPr/>
          </p:nvSpPr>
          <p:spPr>
            <a:xfrm>
              <a:off x="7247" y="8112"/>
              <a:ext cx="505" cy="580"/>
            </a:xfrm>
            <a:prstGeom prst="rect">
              <a:avLst/>
            </a:prstGeom>
            <a:noFill/>
          </p:spPr>
          <p:txBody>
            <a:bodyPr wrap="square" rtlCol="0">
              <a:spAutoFit/>
            </a:bodyPr>
            <a:p>
              <a:r>
                <a:rPr lang="en-US" altLang="zh-CN">
                  <a:solidFill>
                    <a:srgbClr val="00B050"/>
                  </a:solidFill>
                </a:rPr>
                <a:t>y</a:t>
              </a:r>
              <a:endParaRPr lang="en-US" altLang="zh-CN">
                <a:solidFill>
                  <a:srgbClr val="00B050"/>
                </a:solidFill>
              </a:endParaRPr>
            </a:p>
          </p:txBody>
        </p:sp>
        <p:sp>
          <p:nvSpPr>
            <p:cNvPr id="50" name="文本框 49"/>
            <p:cNvSpPr txBox="1"/>
            <p:nvPr/>
          </p:nvSpPr>
          <p:spPr>
            <a:xfrm>
              <a:off x="5550" y="8103"/>
              <a:ext cx="505" cy="580"/>
            </a:xfrm>
            <a:prstGeom prst="rect">
              <a:avLst/>
            </a:prstGeom>
            <a:noFill/>
          </p:spPr>
          <p:txBody>
            <a:bodyPr wrap="square" rtlCol="0">
              <a:spAutoFit/>
            </a:bodyPr>
            <a:p>
              <a:r>
                <a:rPr lang="en-US" altLang="zh-CN">
                  <a:solidFill>
                    <a:schemeClr val="tx2">
                      <a:lumMod val="50000"/>
                      <a:lumOff val="50000"/>
                    </a:schemeClr>
                  </a:solidFill>
                </a:rPr>
                <a:t>z</a:t>
              </a:r>
              <a:endParaRPr lang="en-US" altLang="zh-CN">
                <a:solidFill>
                  <a:schemeClr val="tx2">
                    <a:lumMod val="50000"/>
                    <a:lumOff val="50000"/>
                  </a:schemeClr>
                </a:solidFill>
              </a:endParaRPr>
            </a:p>
          </p:txBody>
        </p:sp>
      </p:grpSp>
      <p:sp>
        <p:nvSpPr>
          <p:cNvPr id="51" name="任意多边形 50"/>
          <p:cNvSpPr/>
          <p:nvPr/>
        </p:nvSpPr>
        <p:spPr>
          <a:xfrm>
            <a:off x="6086475" y="5814695"/>
            <a:ext cx="1447800" cy="333375"/>
          </a:xfrm>
          <a:custGeom>
            <a:avLst/>
            <a:gdLst>
              <a:gd name="connisteX0" fmla="*/ 104775 w 1447800"/>
              <a:gd name="connsiteY0" fmla="*/ 333375 h 333375"/>
              <a:gd name="connisteX1" fmla="*/ 866775 w 1447800"/>
              <a:gd name="connsiteY1" fmla="*/ 333375 h 333375"/>
              <a:gd name="connisteX2" fmla="*/ 1038225 w 1447800"/>
              <a:gd name="connsiteY2" fmla="*/ 161925 h 333375"/>
              <a:gd name="connisteX3" fmla="*/ 1295400 w 1447800"/>
              <a:gd name="connsiteY3" fmla="*/ 152400 h 333375"/>
              <a:gd name="connisteX4" fmla="*/ 1447800 w 1447800"/>
              <a:gd name="connsiteY4" fmla="*/ 0 h 333375"/>
              <a:gd name="connisteX5" fmla="*/ 352425 w 1447800"/>
              <a:gd name="connsiteY5" fmla="*/ 0 h 333375"/>
              <a:gd name="connisteX6" fmla="*/ 0 w 1447800"/>
              <a:gd name="connsiteY6" fmla="*/ 314325 h 333375"/>
              <a:gd name="connisteX7" fmla="*/ 171450 w 1447800"/>
              <a:gd name="connsiteY7" fmla="*/ 323850 h 3333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447800" h="333375">
                <a:moveTo>
                  <a:pt x="104775" y="333375"/>
                </a:moveTo>
                <a:lnTo>
                  <a:pt x="866775" y="333375"/>
                </a:lnTo>
                <a:lnTo>
                  <a:pt x="1038225" y="161925"/>
                </a:lnTo>
                <a:lnTo>
                  <a:pt x="1295400" y="152400"/>
                </a:lnTo>
                <a:lnTo>
                  <a:pt x="1447800" y="0"/>
                </a:lnTo>
                <a:lnTo>
                  <a:pt x="352425" y="0"/>
                </a:lnTo>
                <a:lnTo>
                  <a:pt x="0" y="314325"/>
                </a:lnTo>
                <a:lnTo>
                  <a:pt x="171450" y="323850"/>
                </a:lnTo>
              </a:path>
            </a:pathLst>
          </a:custGeom>
          <a:noFill/>
          <a:ln w="28575">
            <a:solidFill>
              <a:srgbClr val="9CC2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5572760" y="6406515"/>
            <a:ext cx="3571240" cy="306705"/>
          </a:xfrm>
          <a:prstGeom prst="rect">
            <a:avLst/>
          </a:prstGeom>
          <a:noFill/>
        </p:spPr>
        <p:txBody>
          <a:bodyPr wrap="square" rtlCol="0">
            <a:spAutoFit/>
          </a:bodyPr>
          <a:p>
            <a:pPr algn="ctr"/>
            <a:r>
              <a:rPr lang="en-US" altLang="zh-CN" sz="1400">
                <a:solidFill>
                  <a:srgbClr val="FDF731"/>
                </a:solidFill>
              </a:rPr>
              <a:t>(roll,pitch,yaw)</a:t>
            </a:r>
            <a:r>
              <a:rPr lang="en-US" altLang="zh-CN" baseline="-25000">
                <a:solidFill>
                  <a:srgbClr val="FDF731"/>
                </a:solidFill>
              </a:rPr>
              <a:t>in_x-y-z</a:t>
            </a:r>
            <a:r>
              <a:rPr lang="en-US" altLang="zh-CN" sz="1400">
                <a:solidFill>
                  <a:srgbClr val="FDF731"/>
                </a:solidFill>
              </a:rPr>
              <a:t> = (-90</a:t>
            </a:r>
            <a:r>
              <a:rPr lang="zh-CN" altLang="en-US" sz="1400">
                <a:solidFill>
                  <a:srgbClr val="FDF731"/>
                </a:solidFill>
              </a:rPr>
              <a:t>°</a:t>
            </a:r>
            <a:r>
              <a:rPr lang="en-US" altLang="zh-CN" sz="1400">
                <a:solidFill>
                  <a:srgbClr val="FDF731"/>
                </a:solidFill>
              </a:rPr>
              <a:t>, 0</a:t>
            </a:r>
            <a:r>
              <a:rPr lang="zh-CN" altLang="en-US" sz="1400">
                <a:solidFill>
                  <a:srgbClr val="FDF731"/>
                </a:solidFill>
                <a:sym typeface="+mn-ea"/>
              </a:rPr>
              <a:t>°</a:t>
            </a:r>
            <a:r>
              <a:rPr lang="en-US" altLang="zh-CN" sz="1400">
                <a:solidFill>
                  <a:srgbClr val="FDF731"/>
                </a:solidFill>
                <a:sym typeface="+mn-ea"/>
              </a:rPr>
              <a:t>, 0</a:t>
            </a:r>
            <a:r>
              <a:rPr lang="zh-CN" altLang="en-US" sz="1400">
                <a:solidFill>
                  <a:srgbClr val="FDF731"/>
                </a:solidFill>
                <a:sym typeface="+mn-ea"/>
              </a:rPr>
              <a:t>°</a:t>
            </a:r>
            <a:r>
              <a:rPr lang="en-US" altLang="zh-CN" sz="1400">
                <a:solidFill>
                  <a:srgbClr val="FDF731"/>
                </a:solidFill>
              </a:rPr>
              <a:t>)</a:t>
            </a:r>
            <a:endParaRPr lang="en-US" altLang="zh-CN" sz="1400">
              <a:solidFill>
                <a:srgbClr val="FDF731"/>
              </a:solidFill>
              <a:sym typeface="+mn-ea"/>
            </a:endParaRPr>
          </a:p>
        </p:txBody>
      </p:sp>
      <p:sp>
        <p:nvSpPr>
          <p:cNvPr id="55" name="任意多边形 54"/>
          <p:cNvSpPr/>
          <p:nvPr/>
        </p:nvSpPr>
        <p:spPr>
          <a:xfrm>
            <a:off x="7810500" y="3833495"/>
            <a:ext cx="485775" cy="419100"/>
          </a:xfrm>
          <a:custGeom>
            <a:avLst/>
            <a:gdLst>
              <a:gd name="connisteX0" fmla="*/ 485775 w 485775"/>
              <a:gd name="connsiteY0" fmla="*/ 0 h 419100"/>
              <a:gd name="connisteX1" fmla="*/ 295275 w 485775"/>
              <a:gd name="connsiteY1" fmla="*/ 285750 h 419100"/>
              <a:gd name="connisteX2" fmla="*/ 0 w 485775"/>
              <a:gd name="connsiteY2" fmla="*/ 419100 h 419100"/>
            </a:gdLst>
            <a:ahLst/>
            <a:cxnLst>
              <a:cxn ang="0">
                <a:pos x="connisteX0" y="connsiteY0"/>
              </a:cxn>
              <a:cxn ang="0">
                <a:pos x="connisteX1" y="connsiteY1"/>
              </a:cxn>
              <a:cxn ang="0">
                <a:pos x="connisteX2" y="connsiteY2"/>
              </a:cxn>
            </a:cxnLst>
            <a:rect l="l" t="t" r="r" b="b"/>
            <a:pathLst>
              <a:path w="485775" h="419100">
                <a:moveTo>
                  <a:pt x="485775" y="0"/>
                </a:moveTo>
                <a:cubicBezTo>
                  <a:pt x="453390" y="54610"/>
                  <a:pt x="392430" y="201930"/>
                  <a:pt x="295275" y="285750"/>
                </a:cubicBezTo>
                <a:cubicBezTo>
                  <a:pt x="198120" y="369570"/>
                  <a:pt x="55245" y="398145"/>
                  <a:pt x="0" y="419100"/>
                </a:cubicBezTo>
              </a:path>
            </a:pathLst>
          </a:custGeom>
          <a:noFill/>
          <a:ln w="57150">
            <a:solidFill>
              <a:schemeClr val="tx1"/>
            </a:solidFill>
            <a:headEnd type="none"/>
            <a:tailEnd type="triangle" w="med" len="me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乘号 55"/>
          <p:cNvSpPr/>
          <p:nvPr/>
        </p:nvSpPr>
        <p:spPr>
          <a:xfrm rot="19200000">
            <a:off x="7884795" y="3823970"/>
            <a:ext cx="504825" cy="514350"/>
          </a:xfrm>
          <a:prstGeom prst="mathMultiply">
            <a:avLst>
              <a:gd name="adj1" fmla="val 641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右箭头 56"/>
          <p:cNvSpPr/>
          <p:nvPr>
            <p:custDataLst>
              <p:tags r:id="rId11"/>
            </p:custDataLst>
          </p:nvPr>
        </p:nvSpPr>
        <p:spPr>
          <a:xfrm>
            <a:off x="8223250" y="4110355"/>
            <a:ext cx="9563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4712970" y="4792980"/>
            <a:ext cx="1159510" cy="368300"/>
          </a:xfrm>
          <a:prstGeom prst="rect">
            <a:avLst/>
          </a:prstGeom>
          <a:solidFill>
            <a:schemeClr val="accent1"/>
          </a:solidFill>
        </p:spPr>
        <p:txBody>
          <a:bodyPr wrap="square" rtlCol="0">
            <a:spAutoFit/>
          </a:bodyPr>
          <a:p>
            <a:pPr algn="ctr"/>
            <a:r>
              <a:rPr lang="zh-CN" altLang="en-US">
                <a:solidFill>
                  <a:srgbClr val="FFC000"/>
                </a:solidFill>
              </a:rPr>
              <a:t>上机演示</a:t>
            </a:r>
            <a:endParaRPr lang="zh-CN" altLang="en-US">
              <a:solidFill>
                <a:srgbClr val="FFC000"/>
              </a:solidFill>
            </a:endParaRPr>
          </a:p>
        </p:txBody>
      </p:sp>
      <p:sp>
        <p:nvSpPr>
          <p:cNvPr id="59" name="文本框 58"/>
          <p:cNvSpPr txBox="1"/>
          <p:nvPr/>
        </p:nvSpPr>
        <p:spPr>
          <a:xfrm>
            <a:off x="7810500" y="4798695"/>
            <a:ext cx="1159510" cy="368300"/>
          </a:xfrm>
          <a:prstGeom prst="rect">
            <a:avLst/>
          </a:prstGeom>
          <a:solidFill>
            <a:schemeClr val="accent1"/>
          </a:solidFill>
        </p:spPr>
        <p:txBody>
          <a:bodyPr wrap="square" rtlCol="0">
            <a:spAutoFit/>
          </a:bodyPr>
          <a:p>
            <a:pPr algn="ctr"/>
            <a:r>
              <a:rPr lang="zh-CN" altLang="en-US">
                <a:solidFill>
                  <a:srgbClr val="FFC000"/>
                </a:solidFill>
              </a:rPr>
              <a:t>上机演示</a:t>
            </a:r>
            <a:endParaRPr lang="zh-CN" altLang="en-US">
              <a:solidFill>
                <a:srgbClr val="FFC000"/>
              </a:solidFill>
            </a:endParaRPr>
          </a:p>
        </p:txBody>
      </p:sp>
      <p:pic>
        <p:nvPicPr>
          <p:cNvPr id="66" name="图片 65"/>
          <p:cNvPicPr>
            <a:picLocks noChangeAspect="1"/>
          </p:cNvPicPr>
          <p:nvPr/>
        </p:nvPicPr>
        <p:blipFill>
          <a:blip r:embed="rId12"/>
          <a:stretch>
            <a:fillRect/>
          </a:stretch>
        </p:blipFill>
        <p:spPr>
          <a:xfrm>
            <a:off x="361315" y="2928620"/>
            <a:ext cx="2552700" cy="2038350"/>
          </a:xfrm>
          <a:prstGeom prst="rect">
            <a:avLst/>
          </a:prstGeom>
        </p:spPr>
      </p:pic>
      <p:pic>
        <p:nvPicPr>
          <p:cNvPr id="67" name="图片 66"/>
          <p:cNvPicPr>
            <a:picLocks noChangeAspect="1"/>
          </p:cNvPicPr>
          <p:nvPr/>
        </p:nvPicPr>
        <p:blipFill>
          <a:blip r:embed="rId13"/>
          <a:stretch>
            <a:fillRect/>
          </a:stretch>
        </p:blipFill>
        <p:spPr>
          <a:xfrm>
            <a:off x="3371850" y="3107055"/>
            <a:ext cx="2505075" cy="1581150"/>
          </a:xfrm>
          <a:prstGeom prst="rect">
            <a:avLst/>
          </a:prstGeom>
        </p:spPr>
      </p:pic>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blinds(horizontal)">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blinds(horizontal)">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linds(horizont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linds(horizontal)">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blinds(horizontal)">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blinds(horizontal)">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linds(horizontal)">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blinds(horizontal)">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blinds(horizontal)">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blinds(horizontal)">
                                      <p:cBhvr>
                                        <p:cTn id="67" dur="500"/>
                                        <p:tgtEl>
                                          <p:spTgt spid="8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blinds(horizontal)">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blinds(horizontal)">
                                      <p:cBhvr>
                                        <p:cTn id="82" dur="500"/>
                                        <p:tgtEl>
                                          <p:spTgt spid="5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blinds(horizontal)">
                                      <p:cBhvr>
                                        <p:cTn id="85" dur="5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blinds(horizontal)">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blinds(horizontal)">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blinds(horizontal)">
                                      <p:cBhvr>
                                        <p:cTn id="100" dur="500"/>
                                        <p:tgtEl>
                                          <p:spTgt spid="58"/>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blinds(horizontal)">
                                      <p:cBhvr>
                                        <p:cTn id="10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1" grpId="0" animBg="1"/>
      <p:bldP spid="68" grpId="0"/>
      <p:bldP spid="43" grpId="0"/>
      <p:bldP spid="42" grpId="0" animBg="1"/>
      <p:bldP spid="52" grpId="0"/>
      <p:bldP spid="51" grpId="0" animBg="1"/>
      <p:bldP spid="55" grpId="0" animBg="1"/>
      <p:bldP spid="56" grpId="0" animBg="1"/>
      <p:bldP spid="57" grpId="0" animBg="1"/>
      <p:bldP spid="16" grpId="0"/>
      <p:bldP spid="17" grpId="0" animBg="1"/>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rgbClr val="FFFF00"/>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8"/>
          <a:stretch>
            <a:fillRect/>
          </a:stretch>
        </p:blipFill>
        <p:spPr>
          <a:xfrm>
            <a:off x="8223250" y="438785"/>
            <a:ext cx="3851910" cy="1730375"/>
          </a:xfrm>
          <a:prstGeom prst="rect">
            <a:avLst/>
          </a:prstGeom>
        </p:spPr>
      </p:pic>
      <p:sp>
        <p:nvSpPr>
          <p:cNvPr id="10" name="椭圆 9"/>
          <p:cNvSpPr/>
          <p:nvPr/>
        </p:nvSpPr>
        <p:spPr>
          <a:xfrm>
            <a:off x="9533890" y="894715"/>
            <a:ext cx="633095" cy="381635"/>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918845" y="3272155"/>
            <a:ext cx="2876550" cy="1014730"/>
          </a:xfrm>
          <a:prstGeom prst="rect">
            <a:avLst/>
          </a:prstGeom>
          <a:noFill/>
          <a:ln w="9525">
            <a:noFill/>
          </a:ln>
        </p:spPr>
        <p:txBody>
          <a:bodyPr wrap="square">
            <a:spAutoFit/>
          </a:bodyPr>
          <a:p>
            <a:pPr marL="171450" indent="-171450" algn="l">
              <a:lnSpc>
                <a:spcPct val="200000"/>
              </a:lnSpc>
              <a:buFont typeface="Wingdings" panose="05000000000000000000" charset="0"/>
              <a:buChar char="n"/>
            </a:pPr>
            <a:r>
              <a:rPr lang="zh-CN" altLang="en-US" sz="1000" b="0">
                <a:solidFill>
                  <a:schemeClr val="bg1"/>
                </a:solidFill>
                <a:latin typeface="+mn-ea"/>
              </a:rPr>
              <a:t>欧拉角：左右手坐标系，内外旋，旋转顺序</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旋转矩阵：内旋是右乘、外旋是左乘</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四元数：</a:t>
            </a:r>
            <a:r>
              <a:rPr lang="zh-CN" altLang="en-US" sz="1000">
                <a:solidFill>
                  <a:schemeClr val="bg1"/>
                </a:solidFill>
                <a:latin typeface="+mn-ea"/>
                <a:sym typeface="+mn-ea"/>
              </a:rPr>
              <a:t>JPL四元数、</a:t>
            </a:r>
            <a:r>
              <a:rPr lang="zh-CN" altLang="en-US" sz="1000" b="0">
                <a:solidFill>
                  <a:schemeClr val="bg1"/>
                </a:solidFill>
                <a:latin typeface="+mn-ea"/>
              </a:rPr>
              <a:t>Hamilton四元数</a:t>
            </a:r>
            <a:endParaRPr lang="zh-CN" altLang="en-US" sz="1000" b="0">
              <a:solidFill>
                <a:schemeClr val="bg1"/>
              </a:solidFill>
              <a:latin typeface="+mn-ea"/>
            </a:endParaRPr>
          </a:p>
        </p:txBody>
      </p:sp>
      <p:sp>
        <p:nvSpPr>
          <p:cNvPr id="19" name="文本框 18"/>
          <p:cNvSpPr txBox="1"/>
          <p:nvPr/>
        </p:nvSpPr>
        <p:spPr>
          <a:xfrm>
            <a:off x="1562100" y="6446520"/>
            <a:ext cx="754126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DF731"/>
                </a:solidFill>
                <a:latin typeface="+mn-ea"/>
              </a:rPr>
              <a:t>* </a:t>
            </a:r>
            <a:r>
              <a:rPr lang="zh-CN" altLang="en-US" sz="1000" b="0">
                <a:solidFill>
                  <a:srgbClr val="FDF731"/>
                </a:solidFill>
                <a:latin typeface="+mn-ea"/>
              </a:rPr>
              <a:t>关于欧拉角、旋转矩阵和四元数的具体计算过程以及转换关系推导，请看书本第</a:t>
            </a:r>
            <a:r>
              <a:rPr lang="en-US" altLang="zh-CN" sz="1000" b="0">
                <a:solidFill>
                  <a:srgbClr val="FDF731"/>
                </a:solidFill>
                <a:latin typeface="+mn-ea"/>
              </a:rPr>
              <a:t>9</a:t>
            </a:r>
            <a:r>
              <a:rPr lang="zh-CN" altLang="en-US" sz="1000" b="0">
                <a:solidFill>
                  <a:srgbClr val="FDF731"/>
                </a:solidFill>
                <a:latin typeface="+mn-ea"/>
              </a:rPr>
              <a:t>章内容。公式详细推导，将在第</a:t>
            </a:r>
            <a:r>
              <a:rPr lang="en-US" altLang="zh-CN" sz="1000" b="0">
                <a:solidFill>
                  <a:srgbClr val="FDF731"/>
                </a:solidFill>
                <a:latin typeface="+mn-ea"/>
              </a:rPr>
              <a:t>2</a:t>
            </a:r>
            <a:r>
              <a:rPr lang="zh-CN" altLang="en-US" sz="1000" b="0">
                <a:solidFill>
                  <a:srgbClr val="FDF731"/>
                </a:solidFill>
                <a:latin typeface="+mn-ea"/>
              </a:rPr>
              <a:t>季课程中讨论。</a:t>
            </a:r>
            <a:endParaRPr lang="zh-CN" altLang="en-US" sz="1000" b="0">
              <a:solidFill>
                <a:srgbClr val="FDF731"/>
              </a:solidFill>
              <a:latin typeface="+mn-ea"/>
            </a:endParaRPr>
          </a:p>
        </p:txBody>
      </p:sp>
      <p:pic>
        <p:nvPicPr>
          <p:cNvPr id="20" name="图片 19" descr="图片6"/>
          <p:cNvPicPr>
            <a:picLocks noChangeAspect="1"/>
          </p:cNvPicPr>
          <p:nvPr/>
        </p:nvPicPr>
        <p:blipFill>
          <a:blip r:embed="rId9"/>
          <a:stretch>
            <a:fillRect/>
          </a:stretch>
        </p:blipFill>
        <p:spPr>
          <a:xfrm>
            <a:off x="232410" y="4497070"/>
            <a:ext cx="5654040" cy="1593850"/>
          </a:xfrm>
          <a:prstGeom prst="rect">
            <a:avLst/>
          </a:prstGeom>
        </p:spPr>
      </p:pic>
      <p:pic>
        <p:nvPicPr>
          <p:cNvPr id="21" name="图片 20" descr="捕获"/>
          <p:cNvPicPr>
            <a:picLocks noChangeAspect="1"/>
          </p:cNvPicPr>
          <p:nvPr/>
        </p:nvPicPr>
        <p:blipFill>
          <a:blip r:embed="rId10"/>
          <a:stretch>
            <a:fillRect/>
          </a:stretch>
        </p:blipFill>
        <p:spPr>
          <a:xfrm>
            <a:off x="5948680" y="3205480"/>
            <a:ext cx="6126480" cy="2885440"/>
          </a:xfrm>
          <a:prstGeom prst="rect">
            <a:avLst/>
          </a:prstGeom>
        </p:spPr>
      </p:pic>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chemeClr val="bg1"/>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rgbClr val="FDF73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李群、李代数</a:t>
            </a:r>
            <a:endParaRPr lang="zh-CN" altLang="en-US" sz="1400">
              <a:solidFill>
                <a:schemeClr val="bg1"/>
              </a:solidFill>
              <a:latin typeface="+mn-ea"/>
              <a:sym typeface="+mn-ea"/>
            </a:endParaRPr>
          </a:p>
        </p:txBody>
      </p:sp>
      <p:pic>
        <p:nvPicPr>
          <p:cNvPr id="9" name="图片 8" descr="图片4"/>
          <p:cNvPicPr>
            <a:picLocks noChangeAspect="1"/>
          </p:cNvPicPr>
          <p:nvPr/>
        </p:nvPicPr>
        <p:blipFill>
          <a:blip r:embed="rId8"/>
          <a:stretch>
            <a:fillRect/>
          </a:stretch>
        </p:blipFill>
        <p:spPr>
          <a:xfrm>
            <a:off x="8223250" y="438785"/>
            <a:ext cx="3851910" cy="1730375"/>
          </a:xfrm>
          <a:prstGeom prst="rect">
            <a:avLst/>
          </a:prstGeom>
        </p:spPr>
      </p:pic>
      <p:sp>
        <p:nvSpPr>
          <p:cNvPr id="12" name="椭圆 11"/>
          <p:cNvSpPr/>
          <p:nvPr/>
        </p:nvSpPr>
        <p:spPr>
          <a:xfrm>
            <a:off x="9448165" y="673100"/>
            <a:ext cx="1252220" cy="814070"/>
          </a:xfrm>
          <a:prstGeom prst="ellipse">
            <a:avLst/>
          </a:prstGeom>
          <a:noFill/>
          <a:ln w="28575">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4" name="对象 -2147480000"/>
          <p:cNvGraphicFramePr>
            <a:graphicFrameLocks noChangeAspect="1"/>
          </p:cNvGraphicFramePr>
          <p:nvPr/>
        </p:nvGraphicFramePr>
        <p:xfrm>
          <a:off x="127635" y="3102610"/>
          <a:ext cx="4057650" cy="832485"/>
        </p:xfrm>
        <a:graphic>
          <a:graphicData uri="http://schemas.openxmlformats.org/presentationml/2006/ole">
            <mc:AlternateContent xmlns:mc="http://schemas.openxmlformats.org/markup-compatibility/2006">
              <mc:Choice xmlns:v="urn:schemas-microsoft-com:vml" Requires="v">
                <p:oleObj spid="_x0000_s3076" name="" r:id="rId9" imgW="3467100" imgH="711200" progId="Equation.KSEE3">
                  <p:embed/>
                </p:oleObj>
              </mc:Choice>
              <mc:Fallback>
                <p:oleObj name="" r:id="rId9" imgW="3467100" imgH="711200" progId="Equation.KSEE3">
                  <p:embed/>
                  <p:pic>
                    <p:nvPicPr>
                      <p:cNvPr id="0" name="图片 3075"/>
                      <p:cNvPicPr/>
                      <p:nvPr/>
                    </p:nvPicPr>
                    <p:blipFill>
                      <a:blip r:embed="rId10"/>
                      <a:stretch>
                        <a:fillRect/>
                      </a:stretch>
                    </p:blipFill>
                    <p:spPr>
                      <a:xfrm>
                        <a:off x="127635" y="3102610"/>
                        <a:ext cx="4057650" cy="832485"/>
                      </a:xfrm>
                      <a:prstGeom prst="rect">
                        <a:avLst/>
                      </a:prstGeom>
                      <a:solidFill>
                        <a:schemeClr val="bg1"/>
                      </a:solidFill>
                      <a:ln w="38100">
                        <a:noFill/>
                        <a:miter/>
                      </a:ln>
                    </p:spPr>
                  </p:pic>
                </p:oleObj>
              </mc:Fallback>
            </mc:AlternateContent>
          </a:graphicData>
        </a:graphic>
      </p:graphicFrame>
      <p:sp>
        <p:nvSpPr>
          <p:cNvPr id="34" name="文本框 33"/>
          <p:cNvSpPr txBox="1"/>
          <p:nvPr/>
        </p:nvSpPr>
        <p:spPr>
          <a:xfrm>
            <a:off x="483235" y="4424045"/>
            <a:ext cx="8197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转移矩阵</a:t>
            </a:r>
            <a:r>
              <a:rPr lang="en-US" altLang="zh-CN" sz="1000" b="1" i="1">
                <a:solidFill>
                  <a:schemeClr val="bg1"/>
                </a:solidFill>
                <a:latin typeface="Times New Roman" panose="02020603050405020304" charset="0"/>
                <a:cs typeface="Times New Roman" panose="02020603050405020304" charset="0"/>
              </a:rPr>
              <a:t>T</a:t>
            </a:r>
            <a:r>
              <a:rPr lang="zh-CN" altLang="en-US" sz="1000" b="0">
                <a:solidFill>
                  <a:schemeClr val="bg1"/>
                </a:solidFill>
                <a:latin typeface="+mn-ea"/>
              </a:rPr>
              <a:t>：</a:t>
            </a:r>
            <a:endParaRPr lang="zh-CN" altLang="en-US" sz="1000" b="0">
              <a:solidFill>
                <a:schemeClr val="bg1"/>
              </a:solidFill>
              <a:latin typeface="+mn-ea"/>
            </a:endParaRPr>
          </a:p>
        </p:txBody>
      </p:sp>
      <p:graphicFrame>
        <p:nvGraphicFramePr>
          <p:cNvPr id="16" name="对象 -2147479996"/>
          <p:cNvGraphicFramePr>
            <a:graphicFrameLocks noChangeAspect="1"/>
          </p:cNvGraphicFramePr>
          <p:nvPr/>
        </p:nvGraphicFramePr>
        <p:xfrm>
          <a:off x="1303020" y="4338955"/>
          <a:ext cx="1249680" cy="542290"/>
        </p:xfrm>
        <a:graphic>
          <a:graphicData uri="http://schemas.openxmlformats.org/presentationml/2006/ole">
            <mc:AlternateContent xmlns:mc="http://schemas.openxmlformats.org/markup-compatibility/2006">
              <mc:Choice xmlns:v="urn:schemas-microsoft-com:vml" Requires="v">
                <p:oleObj spid="_x0000_s35" name="" r:id="rId11" imgW="1054100" imgH="457200" progId="Equation.KSEE3">
                  <p:embed/>
                </p:oleObj>
              </mc:Choice>
              <mc:Fallback>
                <p:oleObj name="" r:id="rId11" imgW="1054100" imgH="457200" progId="Equation.KSEE3">
                  <p:embed/>
                  <p:pic>
                    <p:nvPicPr>
                      <p:cNvPr id="0" name="图片 34"/>
                      <p:cNvPicPr/>
                      <p:nvPr/>
                    </p:nvPicPr>
                    <p:blipFill>
                      <a:blip r:embed="rId12"/>
                      <a:stretch>
                        <a:fillRect/>
                      </a:stretch>
                    </p:blipFill>
                    <p:spPr>
                      <a:xfrm>
                        <a:off x="1303020" y="4338955"/>
                        <a:ext cx="1249680" cy="542290"/>
                      </a:xfrm>
                      <a:prstGeom prst="rect">
                        <a:avLst/>
                      </a:prstGeom>
                      <a:solidFill>
                        <a:schemeClr val="bg1"/>
                      </a:solidFill>
                      <a:ln w="38100">
                        <a:noFill/>
                        <a:miter/>
                      </a:ln>
                    </p:spPr>
                  </p:pic>
                </p:oleObj>
              </mc:Fallback>
            </mc:AlternateContent>
          </a:graphicData>
        </a:graphic>
      </p:graphicFrame>
      <p:graphicFrame>
        <p:nvGraphicFramePr>
          <p:cNvPr id="17" name="对象 -2147479995"/>
          <p:cNvGraphicFramePr>
            <a:graphicFrameLocks noChangeAspect="1"/>
          </p:cNvGraphicFramePr>
          <p:nvPr/>
        </p:nvGraphicFramePr>
        <p:xfrm>
          <a:off x="260350" y="5117465"/>
          <a:ext cx="3518535" cy="1029970"/>
        </p:xfrm>
        <a:graphic>
          <a:graphicData uri="http://schemas.openxmlformats.org/presentationml/2006/ole">
            <mc:AlternateContent xmlns:mc="http://schemas.openxmlformats.org/markup-compatibility/2006">
              <mc:Choice xmlns:v="urn:schemas-microsoft-com:vml" Requires="v">
                <p:oleObj spid="_x0000_s36" name="" r:id="rId13" imgW="3124200" imgH="914400" progId="Equation.KSEE3">
                  <p:embed/>
                </p:oleObj>
              </mc:Choice>
              <mc:Fallback>
                <p:oleObj name="" r:id="rId13" imgW="3124200" imgH="914400" progId="Equation.KSEE3">
                  <p:embed/>
                  <p:pic>
                    <p:nvPicPr>
                      <p:cNvPr id="0" name="图片 35"/>
                      <p:cNvPicPr/>
                      <p:nvPr/>
                    </p:nvPicPr>
                    <p:blipFill>
                      <a:blip r:embed="rId14"/>
                      <a:stretch>
                        <a:fillRect/>
                      </a:stretch>
                    </p:blipFill>
                    <p:spPr>
                      <a:xfrm>
                        <a:off x="260350" y="5117465"/>
                        <a:ext cx="3518535" cy="1029970"/>
                      </a:xfrm>
                      <a:prstGeom prst="rect">
                        <a:avLst/>
                      </a:prstGeom>
                      <a:solidFill>
                        <a:schemeClr val="bg1"/>
                      </a:solidFill>
                      <a:ln w="38100">
                        <a:noFill/>
                        <a:miter/>
                      </a:ln>
                    </p:spPr>
                  </p:pic>
                </p:oleObj>
              </mc:Fallback>
            </mc:AlternateContent>
          </a:graphicData>
        </a:graphic>
      </p:graphicFrame>
      <p:sp>
        <p:nvSpPr>
          <p:cNvPr id="22" name="下箭头 21"/>
          <p:cNvSpPr/>
          <p:nvPr/>
        </p:nvSpPr>
        <p:spPr>
          <a:xfrm>
            <a:off x="2917825" y="4032250"/>
            <a:ext cx="172085" cy="988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4842510" y="3198495"/>
            <a:ext cx="2848610" cy="460375"/>
          </a:xfrm>
          <a:prstGeom prst="rect">
            <a:avLst/>
          </a:prstGeom>
          <a:noFill/>
        </p:spPr>
        <p:txBody>
          <a:bodyPr wrap="square" rtlCol="0">
            <a:spAutoFit/>
          </a:bodyPr>
          <a:p>
            <a:r>
              <a:rPr lang="zh-CN" altLang="en-US" sz="2400">
                <a:solidFill>
                  <a:srgbClr val="FDF731"/>
                </a:solidFill>
              </a:rPr>
              <a:t>转移矩阵</a:t>
            </a:r>
            <a:r>
              <a:rPr lang="en-US" altLang="zh-CN" sz="2400">
                <a:solidFill>
                  <a:srgbClr val="FDF731"/>
                </a:solidFill>
              </a:rPr>
              <a:t>T</a:t>
            </a:r>
            <a:r>
              <a:rPr lang="zh-CN" altLang="en-US" sz="2400">
                <a:solidFill>
                  <a:srgbClr val="FDF731"/>
                </a:solidFill>
              </a:rPr>
              <a:t>有什么用？</a:t>
            </a:r>
            <a:endParaRPr lang="zh-CN" altLang="en-US" sz="2400">
              <a:solidFill>
                <a:srgbClr val="FDF731"/>
              </a:solidFill>
            </a:endParaRPr>
          </a:p>
        </p:txBody>
      </p:sp>
      <p:sp>
        <p:nvSpPr>
          <p:cNvPr id="24" name="文本框 23"/>
          <p:cNvSpPr txBox="1"/>
          <p:nvPr/>
        </p:nvSpPr>
        <p:spPr>
          <a:xfrm>
            <a:off x="3873500" y="4055745"/>
            <a:ext cx="4786630" cy="368300"/>
          </a:xfrm>
          <a:prstGeom prst="rect">
            <a:avLst/>
          </a:prstGeom>
          <a:noFill/>
        </p:spPr>
        <p:txBody>
          <a:bodyPr wrap="square" rtlCol="0">
            <a:spAutoFit/>
          </a:bodyPr>
          <a:p>
            <a:r>
              <a:rPr lang="zh-CN" altLang="en-US">
                <a:solidFill>
                  <a:srgbClr val="FDF731"/>
                </a:solidFill>
              </a:rPr>
              <a:t>①</a:t>
            </a:r>
            <a:r>
              <a:rPr lang="en-US" altLang="zh-CN">
                <a:solidFill>
                  <a:srgbClr val="FDF731"/>
                </a:solidFill>
              </a:rPr>
              <a:t> </a:t>
            </a:r>
            <a:r>
              <a:rPr lang="zh-CN" altLang="en-US">
                <a:solidFill>
                  <a:srgbClr val="FDF731"/>
                </a:solidFill>
              </a:rPr>
              <a:t>描述物体在三维空间的</a:t>
            </a:r>
            <a:r>
              <a:rPr lang="zh-CN" altLang="en-US">
                <a:solidFill>
                  <a:srgbClr val="FDF731"/>
                </a:solidFill>
                <a:highlight>
                  <a:srgbClr val="008000"/>
                </a:highlight>
              </a:rPr>
              <a:t>位姿（位置</a:t>
            </a:r>
            <a:r>
              <a:rPr lang="en-US" altLang="zh-CN">
                <a:solidFill>
                  <a:srgbClr val="FDF731"/>
                </a:solidFill>
                <a:highlight>
                  <a:srgbClr val="008000"/>
                </a:highlight>
              </a:rPr>
              <a:t>+</a:t>
            </a:r>
            <a:r>
              <a:rPr lang="zh-CN" altLang="en-US">
                <a:solidFill>
                  <a:srgbClr val="FDF731"/>
                </a:solidFill>
                <a:highlight>
                  <a:srgbClr val="008000"/>
                </a:highlight>
              </a:rPr>
              <a:t>姿态）</a:t>
            </a:r>
            <a:endParaRPr lang="zh-CN" altLang="en-US">
              <a:solidFill>
                <a:srgbClr val="FDF731"/>
              </a:solidFill>
              <a:highlight>
                <a:srgbClr val="008000"/>
              </a:highlight>
            </a:endParaRPr>
          </a:p>
        </p:txBody>
      </p:sp>
      <p:pic>
        <p:nvPicPr>
          <p:cNvPr id="25" name="图片 24"/>
          <p:cNvPicPr>
            <a:picLocks noChangeAspect="1"/>
          </p:cNvPicPr>
          <p:nvPr/>
        </p:nvPicPr>
        <p:blipFill>
          <a:blip r:embed="rId15"/>
          <a:stretch>
            <a:fillRect/>
          </a:stretch>
        </p:blipFill>
        <p:spPr>
          <a:xfrm rot="1860000">
            <a:off x="10097135" y="2449195"/>
            <a:ext cx="1340485" cy="1366520"/>
          </a:xfrm>
          <a:prstGeom prst="rect">
            <a:avLst/>
          </a:prstGeom>
        </p:spPr>
      </p:pic>
      <p:grpSp>
        <p:nvGrpSpPr>
          <p:cNvPr id="46" name="组合 45"/>
          <p:cNvGrpSpPr/>
          <p:nvPr/>
        </p:nvGrpSpPr>
        <p:grpSpPr>
          <a:xfrm>
            <a:off x="8551545" y="2583180"/>
            <a:ext cx="3180080" cy="2030095"/>
            <a:chOff x="13467" y="4068"/>
            <a:chExt cx="5008" cy="3197"/>
          </a:xfrm>
        </p:grpSpPr>
        <p:cxnSp>
          <p:nvCxnSpPr>
            <p:cNvPr id="26" name="直接箭头连接符 25"/>
            <p:cNvCxnSpPr/>
            <p:nvPr/>
          </p:nvCxnSpPr>
          <p:spPr>
            <a:xfrm flipV="1">
              <a:off x="13867" y="6669"/>
              <a:ext cx="4609" cy="1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flipV="1">
              <a:off x="14083" y="4068"/>
              <a:ext cx="13" cy="294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flipV="1">
              <a:off x="13963" y="4596"/>
              <a:ext cx="959" cy="24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17770" y="6685"/>
              <a:ext cx="616" cy="580"/>
            </a:xfrm>
            <a:prstGeom prst="rect">
              <a:avLst/>
            </a:prstGeom>
            <a:noFill/>
          </p:spPr>
          <p:txBody>
            <a:bodyPr wrap="square" rtlCol="0">
              <a:spAutoFit/>
            </a:bodyPr>
            <a:p>
              <a:pPr algn="ctr"/>
              <a:r>
                <a:rPr lang="en-US" altLang="zh-CN">
                  <a:solidFill>
                    <a:srgbClr val="FDF731"/>
                  </a:solidFill>
                </a:rPr>
                <a:t>x</a:t>
              </a:r>
              <a:endParaRPr lang="en-US" altLang="zh-CN">
                <a:solidFill>
                  <a:srgbClr val="FDF731"/>
                </a:solidFill>
              </a:endParaRPr>
            </a:p>
          </p:txBody>
        </p:sp>
        <p:sp>
          <p:nvSpPr>
            <p:cNvPr id="30" name="文本框 29"/>
            <p:cNvSpPr txBox="1"/>
            <p:nvPr/>
          </p:nvSpPr>
          <p:spPr>
            <a:xfrm>
              <a:off x="14643" y="4068"/>
              <a:ext cx="616" cy="580"/>
            </a:xfrm>
            <a:prstGeom prst="rect">
              <a:avLst/>
            </a:prstGeom>
            <a:noFill/>
          </p:spPr>
          <p:txBody>
            <a:bodyPr wrap="square" rtlCol="0">
              <a:spAutoFit/>
            </a:bodyPr>
            <a:p>
              <a:pPr algn="ctr"/>
              <a:r>
                <a:rPr lang="en-US" altLang="zh-CN">
                  <a:solidFill>
                    <a:srgbClr val="FDF731"/>
                  </a:solidFill>
                </a:rPr>
                <a:t>y</a:t>
              </a:r>
              <a:endParaRPr lang="en-US" altLang="zh-CN">
                <a:solidFill>
                  <a:srgbClr val="FDF731"/>
                </a:solidFill>
              </a:endParaRPr>
            </a:p>
          </p:txBody>
        </p:sp>
        <p:sp>
          <p:nvSpPr>
            <p:cNvPr id="31" name="文本框 30"/>
            <p:cNvSpPr txBox="1"/>
            <p:nvPr/>
          </p:nvSpPr>
          <p:spPr>
            <a:xfrm>
              <a:off x="13467" y="4068"/>
              <a:ext cx="616" cy="580"/>
            </a:xfrm>
            <a:prstGeom prst="rect">
              <a:avLst/>
            </a:prstGeom>
            <a:noFill/>
          </p:spPr>
          <p:txBody>
            <a:bodyPr wrap="square" rtlCol="0">
              <a:spAutoFit/>
            </a:bodyPr>
            <a:p>
              <a:pPr algn="ctr"/>
              <a:r>
                <a:rPr lang="en-US" altLang="zh-CN">
                  <a:solidFill>
                    <a:srgbClr val="FDF731"/>
                  </a:solidFill>
                </a:rPr>
                <a:t>z</a:t>
              </a:r>
              <a:endParaRPr lang="en-US" altLang="zh-CN">
                <a:solidFill>
                  <a:srgbClr val="FDF731"/>
                </a:solidFill>
              </a:endParaRPr>
            </a:p>
          </p:txBody>
        </p:sp>
      </p:grpSp>
      <p:grpSp>
        <p:nvGrpSpPr>
          <p:cNvPr id="45" name="组合 44"/>
          <p:cNvGrpSpPr/>
          <p:nvPr/>
        </p:nvGrpSpPr>
        <p:grpSpPr>
          <a:xfrm>
            <a:off x="9911080" y="2136140"/>
            <a:ext cx="2164715" cy="1813560"/>
            <a:chOff x="15608" y="3364"/>
            <a:chExt cx="3409" cy="2856"/>
          </a:xfrm>
        </p:grpSpPr>
        <p:cxnSp>
          <p:nvCxnSpPr>
            <p:cNvPr id="40" name="直接箭头连接符 39"/>
            <p:cNvCxnSpPr/>
            <p:nvPr/>
          </p:nvCxnSpPr>
          <p:spPr>
            <a:xfrm flipV="1">
              <a:off x="16604" y="4766"/>
              <a:ext cx="2198" cy="503"/>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a:off x="15608" y="4336"/>
              <a:ext cx="2782" cy="1758"/>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V="1">
              <a:off x="16329" y="3499"/>
              <a:ext cx="1771" cy="2579"/>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17395" y="3364"/>
              <a:ext cx="616" cy="580"/>
            </a:xfrm>
            <a:prstGeom prst="rect">
              <a:avLst/>
            </a:prstGeom>
            <a:noFill/>
          </p:spPr>
          <p:txBody>
            <a:bodyPr wrap="square" rtlCol="0">
              <a:spAutoFit/>
            </a:bodyPr>
            <a:p>
              <a:pPr algn="ctr"/>
              <a:r>
                <a:rPr lang="en-US" altLang="zh-CN">
                  <a:solidFill>
                    <a:srgbClr val="FDF731"/>
                  </a:solidFill>
                </a:rPr>
                <a:t>z</a:t>
              </a:r>
              <a:endParaRPr lang="en-US" altLang="zh-CN">
                <a:solidFill>
                  <a:srgbClr val="FDF731"/>
                </a:solidFill>
              </a:endParaRPr>
            </a:p>
          </p:txBody>
        </p:sp>
        <p:sp>
          <p:nvSpPr>
            <p:cNvPr id="42" name="文本框 41"/>
            <p:cNvSpPr txBox="1"/>
            <p:nvPr/>
          </p:nvSpPr>
          <p:spPr>
            <a:xfrm>
              <a:off x="18401" y="4171"/>
              <a:ext cx="616" cy="580"/>
            </a:xfrm>
            <a:prstGeom prst="rect">
              <a:avLst/>
            </a:prstGeom>
            <a:noFill/>
          </p:spPr>
          <p:txBody>
            <a:bodyPr wrap="square" rtlCol="0">
              <a:spAutoFit/>
            </a:bodyPr>
            <a:p>
              <a:pPr algn="ctr"/>
              <a:r>
                <a:rPr lang="en-US" altLang="zh-CN">
                  <a:solidFill>
                    <a:srgbClr val="FDF731"/>
                  </a:solidFill>
                </a:rPr>
                <a:t>y</a:t>
              </a:r>
              <a:endParaRPr lang="en-US" altLang="zh-CN">
                <a:solidFill>
                  <a:srgbClr val="FDF731"/>
                </a:solidFill>
              </a:endParaRPr>
            </a:p>
          </p:txBody>
        </p:sp>
        <p:sp>
          <p:nvSpPr>
            <p:cNvPr id="43" name="文本框 42"/>
            <p:cNvSpPr txBox="1"/>
            <p:nvPr/>
          </p:nvSpPr>
          <p:spPr>
            <a:xfrm>
              <a:off x="18265" y="5640"/>
              <a:ext cx="616" cy="580"/>
            </a:xfrm>
            <a:prstGeom prst="rect">
              <a:avLst/>
            </a:prstGeom>
            <a:noFill/>
          </p:spPr>
          <p:txBody>
            <a:bodyPr wrap="square" rtlCol="0">
              <a:spAutoFit/>
            </a:bodyPr>
            <a:p>
              <a:pPr algn="ctr"/>
              <a:r>
                <a:rPr lang="en-US" altLang="zh-CN">
                  <a:solidFill>
                    <a:srgbClr val="FDF731"/>
                  </a:solidFill>
                </a:rPr>
                <a:t>x</a:t>
              </a:r>
              <a:endParaRPr lang="en-US" altLang="zh-CN">
                <a:solidFill>
                  <a:srgbClr val="FDF731"/>
                </a:solidFill>
              </a:endParaRPr>
            </a:p>
          </p:txBody>
        </p:sp>
      </p:grpSp>
      <p:sp>
        <p:nvSpPr>
          <p:cNvPr id="44" name="文本框 43"/>
          <p:cNvSpPr txBox="1"/>
          <p:nvPr/>
        </p:nvSpPr>
        <p:spPr>
          <a:xfrm>
            <a:off x="3873500" y="5448300"/>
            <a:ext cx="3816985" cy="368300"/>
          </a:xfrm>
          <a:prstGeom prst="rect">
            <a:avLst/>
          </a:prstGeom>
          <a:noFill/>
        </p:spPr>
        <p:txBody>
          <a:bodyPr wrap="square" rtlCol="0">
            <a:spAutoFit/>
          </a:bodyPr>
          <a:p>
            <a:r>
              <a:rPr lang="zh-CN" altLang="en-US">
                <a:solidFill>
                  <a:srgbClr val="FDF731"/>
                </a:solidFill>
              </a:rPr>
              <a:t>②</a:t>
            </a:r>
            <a:r>
              <a:rPr lang="en-US" altLang="zh-CN">
                <a:solidFill>
                  <a:srgbClr val="FDF731"/>
                </a:solidFill>
              </a:rPr>
              <a:t> </a:t>
            </a:r>
            <a:r>
              <a:rPr lang="zh-CN" altLang="en-US">
                <a:solidFill>
                  <a:srgbClr val="FDF731"/>
                </a:solidFill>
              </a:rPr>
              <a:t>在不同坐标系之间进行坐标换算</a:t>
            </a:r>
            <a:endParaRPr lang="zh-CN" altLang="en-US">
              <a:solidFill>
                <a:srgbClr val="FDF731"/>
              </a:solidFill>
              <a:highlight>
                <a:srgbClr val="008000"/>
              </a:highlight>
            </a:endParaRPr>
          </a:p>
        </p:txBody>
      </p:sp>
      <p:grpSp>
        <p:nvGrpSpPr>
          <p:cNvPr id="47" name="组合 46"/>
          <p:cNvGrpSpPr/>
          <p:nvPr/>
        </p:nvGrpSpPr>
        <p:grpSpPr>
          <a:xfrm>
            <a:off x="8551545" y="4672330"/>
            <a:ext cx="3180080" cy="2030095"/>
            <a:chOff x="13467" y="4068"/>
            <a:chExt cx="5008" cy="3197"/>
          </a:xfrm>
        </p:grpSpPr>
        <p:cxnSp>
          <p:nvCxnSpPr>
            <p:cNvPr id="48" name="直接箭头连接符 47"/>
            <p:cNvCxnSpPr/>
            <p:nvPr/>
          </p:nvCxnSpPr>
          <p:spPr>
            <a:xfrm flipV="1">
              <a:off x="13867" y="6669"/>
              <a:ext cx="4609" cy="1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p:nvPr/>
          </p:nvCxnSpPr>
          <p:spPr>
            <a:xfrm flipV="1">
              <a:off x="14083" y="4068"/>
              <a:ext cx="13" cy="294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V="1">
              <a:off x="13963" y="4596"/>
              <a:ext cx="959" cy="24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17770" y="6685"/>
              <a:ext cx="616" cy="580"/>
            </a:xfrm>
            <a:prstGeom prst="rect">
              <a:avLst/>
            </a:prstGeom>
            <a:noFill/>
          </p:spPr>
          <p:txBody>
            <a:bodyPr wrap="square" rtlCol="0">
              <a:spAutoFit/>
            </a:bodyPr>
            <a:p>
              <a:pPr algn="ctr"/>
              <a:r>
                <a:rPr lang="en-US" altLang="zh-CN">
                  <a:solidFill>
                    <a:srgbClr val="FDF731"/>
                  </a:solidFill>
                </a:rPr>
                <a:t>x</a:t>
              </a:r>
              <a:endParaRPr lang="en-US" altLang="zh-CN">
                <a:solidFill>
                  <a:srgbClr val="FDF731"/>
                </a:solidFill>
              </a:endParaRPr>
            </a:p>
          </p:txBody>
        </p:sp>
        <p:sp>
          <p:nvSpPr>
            <p:cNvPr id="52" name="文本框 51"/>
            <p:cNvSpPr txBox="1"/>
            <p:nvPr/>
          </p:nvSpPr>
          <p:spPr>
            <a:xfrm>
              <a:off x="14643" y="4068"/>
              <a:ext cx="616" cy="580"/>
            </a:xfrm>
            <a:prstGeom prst="rect">
              <a:avLst/>
            </a:prstGeom>
            <a:noFill/>
          </p:spPr>
          <p:txBody>
            <a:bodyPr wrap="square" rtlCol="0">
              <a:spAutoFit/>
            </a:bodyPr>
            <a:p>
              <a:pPr algn="ctr"/>
              <a:r>
                <a:rPr lang="en-US" altLang="zh-CN">
                  <a:solidFill>
                    <a:srgbClr val="FDF731"/>
                  </a:solidFill>
                </a:rPr>
                <a:t>y</a:t>
              </a:r>
              <a:endParaRPr lang="en-US" altLang="zh-CN">
                <a:solidFill>
                  <a:srgbClr val="FDF731"/>
                </a:solidFill>
              </a:endParaRPr>
            </a:p>
          </p:txBody>
        </p:sp>
        <p:sp>
          <p:nvSpPr>
            <p:cNvPr id="53" name="文本框 52"/>
            <p:cNvSpPr txBox="1"/>
            <p:nvPr/>
          </p:nvSpPr>
          <p:spPr>
            <a:xfrm>
              <a:off x="13467" y="4068"/>
              <a:ext cx="616" cy="580"/>
            </a:xfrm>
            <a:prstGeom prst="rect">
              <a:avLst/>
            </a:prstGeom>
            <a:noFill/>
          </p:spPr>
          <p:txBody>
            <a:bodyPr wrap="square" rtlCol="0">
              <a:spAutoFit/>
            </a:bodyPr>
            <a:p>
              <a:pPr algn="ctr"/>
              <a:r>
                <a:rPr lang="en-US" altLang="zh-CN">
                  <a:solidFill>
                    <a:srgbClr val="FDF731"/>
                  </a:solidFill>
                </a:rPr>
                <a:t>z</a:t>
              </a:r>
              <a:endParaRPr lang="en-US" altLang="zh-CN">
                <a:solidFill>
                  <a:srgbClr val="FDF731"/>
                </a:solidFill>
              </a:endParaRPr>
            </a:p>
          </p:txBody>
        </p:sp>
      </p:grpSp>
      <p:pic>
        <p:nvPicPr>
          <p:cNvPr id="54" name="图片 53"/>
          <p:cNvPicPr>
            <a:picLocks noChangeAspect="1"/>
          </p:cNvPicPr>
          <p:nvPr/>
        </p:nvPicPr>
        <p:blipFill>
          <a:blip r:embed="rId15"/>
          <a:stretch>
            <a:fillRect/>
          </a:stretch>
        </p:blipFill>
        <p:spPr>
          <a:xfrm rot="1860000">
            <a:off x="9944100" y="4558030"/>
            <a:ext cx="1340485" cy="1366520"/>
          </a:xfrm>
          <a:prstGeom prst="rect">
            <a:avLst/>
          </a:prstGeom>
        </p:spPr>
      </p:pic>
      <p:grpSp>
        <p:nvGrpSpPr>
          <p:cNvPr id="55" name="组合 54"/>
          <p:cNvGrpSpPr/>
          <p:nvPr/>
        </p:nvGrpSpPr>
        <p:grpSpPr>
          <a:xfrm>
            <a:off x="9758045" y="4244975"/>
            <a:ext cx="2164715" cy="1813560"/>
            <a:chOff x="15608" y="3364"/>
            <a:chExt cx="3409" cy="2856"/>
          </a:xfrm>
        </p:grpSpPr>
        <p:cxnSp>
          <p:nvCxnSpPr>
            <p:cNvPr id="56" name="直接箭头连接符 55"/>
            <p:cNvCxnSpPr/>
            <p:nvPr/>
          </p:nvCxnSpPr>
          <p:spPr>
            <a:xfrm flipV="1">
              <a:off x="16604" y="4766"/>
              <a:ext cx="2198" cy="503"/>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a:off x="15608" y="4336"/>
              <a:ext cx="2782" cy="1758"/>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V="1">
              <a:off x="16329" y="3499"/>
              <a:ext cx="1771" cy="2579"/>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9" name="文本框 58"/>
            <p:cNvSpPr txBox="1"/>
            <p:nvPr/>
          </p:nvSpPr>
          <p:spPr>
            <a:xfrm>
              <a:off x="17395" y="3364"/>
              <a:ext cx="616" cy="580"/>
            </a:xfrm>
            <a:prstGeom prst="rect">
              <a:avLst/>
            </a:prstGeom>
            <a:noFill/>
          </p:spPr>
          <p:txBody>
            <a:bodyPr wrap="square" rtlCol="0">
              <a:spAutoFit/>
            </a:bodyPr>
            <a:p>
              <a:pPr algn="ctr"/>
              <a:r>
                <a:rPr lang="en-US" altLang="zh-CN">
                  <a:solidFill>
                    <a:srgbClr val="FDF731"/>
                  </a:solidFill>
                </a:rPr>
                <a:t>z</a:t>
              </a:r>
              <a:endParaRPr lang="en-US" altLang="zh-CN">
                <a:solidFill>
                  <a:srgbClr val="FDF731"/>
                </a:solidFill>
              </a:endParaRPr>
            </a:p>
          </p:txBody>
        </p:sp>
        <p:sp>
          <p:nvSpPr>
            <p:cNvPr id="60" name="文本框 59"/>
            <p:cNvSpPr txBox="1"/>
            <p:nvPr/>
          </p:nvSpPr>
          <p:spPr>
            <a:xfrm>
              <a:off x="18401" y="4171"/>
              <a:ext cx="616" cy="580"/>
            </a:xfrm>
            <a:prstGeom prst="rect">
              <a:avLst/>
            </a:prstGeom>
            <a:noFill/>
          </p:spPr>
          <p:txBody>
            <a:bodyPr wrap="square" rtlCol="0">
              <a:spAutoFit/>
            </a:bodyPr>
            <a:p>
              <a:pPr algn="ctr"/>
              <a:r>
                <a:rPr lang="en-US" altLang="zh-CN">
                  <a:solidFill>
                    <a:srgbClr val="FDF731"/>
                  </a:solidFill>
                </a:rPr>
                <a:t>y</a:t>
              </a:r>
              <a:endParaRPr lang="en-US" altLang="zh-CN">
                <a:solidFill>
                  <a:srgbClr val="FDF731"/>
                </a:solidFill>
              </a:endParaRPr>
            </a:p>
          </p:txBody>
        </p:sp>
        <p:sp>
          <p:nvSpPr>
            <p:cNvPr id="61" name="文本框 60"/>
            <p:cNvSpPr txBox="1"/>
            <p:nvPr/>
          </p:nvSpPr>
          <p:spPr>
            <a:xfrm>
              <a:off x="18265" y="5640"/>
              <a:ext cx="616" cy="580"/>
            </a:xfrm>
            <a:prstGeom prst="rect">
              <a:avLst/>
            </a:prstGeom>
            <a:noFill/>
          </p:spPr>
          <p:txBody>
            <a:bodyPr wrap="square" rtlCol="0">
              <a:spAutoFit/>
            </a:bodyPr>
            <a:p>
              <a:pPr algn="ctr"/>
              <a:r>
                <a:rPr lang="en-US" altLang="zh-CN">
                  <a:solidFill>
                    <a:srgbClr val="FDF731"/>
                  </a:solidFill>
                </a:rPr>
                <a:t>x</a:t>
              </a:r>
              <a:endParaRPr lang="en-US" altLang="zh-CN">
                <a:solidFill>
                  <a:srgbClr val="FDF731"/>
                </a:solidFill>
              </a:endParaRPr>
            </a:p>
          </p:txBody>
        </p:sp>
      </p:grpSp>
      <p:pic>
        <p:nvPicPr>
          <p:cNvPr id="62" name="图片 61"/>
          <p:cNvPicPr>
            <a:picLocks noChangeAspect="1"/>
          </p:cNvPicPr>
          <p:nvPr/>
        </p:nvPicPr>
        <p:blipFill>
          <a:blip r:embed="rId16"/>
          <a:stretch>
            <a:fillRect/>
          </a:stretch>
        </p:blipFill>
        <p:spPr>
          <a:xfrm rot="1980000">
            <a:off x="9439275" y="5751195"/>
            <a:ext cx="363220" cy="356235"/>
          </a:xfrm>
          <a:prstGeom prst="rect">
            <a:avLst/>
          </a:prstGeom>
        </p:spPr>
      </p:pic>
      <p:cxnSp>
        <p:nvCxnSpPr>
          <p:cNvPr id="63" name="直接连接符 62"/>
          <p:cNvCxnSpPr/>
          <p:nvPr/>
        </p:nvCxnSpPr>
        <p:spPr>
          <a:xfrm flipH="1">
            <a:off x="9622790" y="5410200"/>
            <a:ext cx="339090" cy="523240"/>
          </a:xfrm>
          <a:prstGeom prst="line">
            <a:avLst/>
          </a:prstGeom>
          <a:ln>
            <a:solidFill>
              <a:srgbClr val="FF3D3D"/>
            </a:solidFill>
            <a:prstDash val="sysDash"/>
          </a:ln>
        </p:spPr>
        <p:style>
          <a:lnRef idx="2">
            <a:schemeClr val="accent1"/>
          </a:lnRef>
          <a:fillRef idx="0">
            <a:srgbClr val="FFFFFF"/>
          </a:fillRef>
          <a:effectRef idx="0">
            <a:srgbClr val="FFFFFF"/>
          </a:effectRef>
          <a:fontRef idx="minor">
            <a:schemeClr val="tx1"/>
          </a:fontRef>
        </p:style>
      </p:cxn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par>
                                <p:cTn id="18" presetID="3"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par>
                                <p:cTn id="26" presetID="3" presetClass="entr" presetSubtype="1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linds(horizontal)">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linds(horizontal)">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blinds(horizontal)">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blinds(horizontal)">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blinds(horizontal)">
                                      <p:cBhvr>
                                        <p:cTn id="68" dur="500"/>
                                        <p:tgtEl>
                                          <p:spTgt spid="5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linds(horizontal)">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blinds(horizontal)">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blinds(horizontal)">
                                      <p:cBhvr>
                                        <p:cTn id="8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p:bldP spid="22" grpId="0" animBg="1"/>
      <p:bldP spid="23" grpId="0"/>
      <p:bldP spid="24"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sz="2800">
                <a:solidFill>
                  <a:srgbClr val="FFFF00"/>
                </a:solidFill>
              </a:rPr>
              <a:t>为什么需要</a:t>
            </a:r>
            <a:r>
              <a:rPr lang="zh-CN" altLang="en-US" sz="2800" u="sng">
                <a:solidFill>
                  <a:srgbClr val="FF0000"/>
                </a:solidFill>
              </a:rPr>
              <a:t>视觉</a:t>
            </a:r>
            <a:r>
              <a:rPr lang="en-US" altLang="zh-CN" sz="2800">
                <a:solidFill>
                  <a:srgbClr val="FFFF00"/>
                </a:solidFill>
              </a:rPr>
              <a:t>SLAM</a:t>
            </a:r>
            <a:r>
              <a:rPr lang="zh-CN" altLang="en-US" sz="2800">
                <a:solidFill>
                  <a:srgbClr val="FFFF00"/>
                </a:solidFill>
              </a:rPr>
              <a:t>？</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圆角矩形 5"/>
          <p:cNvSpPr/>
          <p:nvPr/>
        </p:nvSpPr>
        <p:spPr>
          <a:xfrm>
            <a:off x="2061210" y="2197100"/>
            <a:ext cx="2110740" cy="7918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t>激光</a:t>
            </a:r>
            <a:r>
              <a:rPr lang="en-US" altLang="zh-CN" sz="2400" b="1"/>
              <a:t>SLAM</a:t>
            </a:r>
            <a:endParaRPr lang="en-US" altLang="zh-CN" sz="2400" b="1"/>
          </a:p>
        </p:txBody>
      </p:sp>
      <p:pic>
        <p:nvPicPr>
          <p:cNvPr id="9" name="图片 8"/>
          <p:cNvPicPr>
            <a:picLocks noChangeAspect="1"/>
          </p:cNvPicPr>
          <p:nvPr/>
        </p:nvPicPr>
        <p:blipFill>
          <a:blip r:embed="rId5"/>
          <a:stretch>
            <a:fillRect/>
          </a:stretch>
        </p:blipFill>
        <p:spPr>
          <a:xfrm>
            <a:off x="7082790" y="3651885"/>
            <a:ext cx="4364355" cy="2533650"/>
          </a:xfrm>
          <a:prstGeom prst="rect">
            <a:avLst/>
          </a:prstGeom>
        </p:spPr>
      </p:pic>
      <p:sp>
        <p:nvSpPr>
          <p:cNvPr id="10" name="圆角矩形 9"/>
          <p:cNvSpPr/>
          <p:nvPr/>
        </p:nvSpPr>
        <p:spPr>
          <a:xfrm>
            <a:off x="8039735" y="2197100"/>
            <a:ext cx="2110740" cy="7918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t>视觉</a:t>
            </a:r>
            <a:r>
              <a:rPr lang="en-US" altLang="zh-CN" sz="2400" b="1"/>
              <a:t>SLAM</a:t>
            </a:r>
            <a:endParaRPr lang="en-US" altLang="zh-CN" sz="2400" b="1"/>
          </a:p>
        </p:txBody>
      </p:sp>
      <p:sp>
        <p:nvSpPr>
          <p:cNvPr id="12" name="右箭头 11"/>
          <p:cNvSpPr/>
          <p:nvPr/>
        </p:nvSpPr>
        <p:spPr>
          <a:xfrm>
            <a:off x="4288790" y="2435860"/>
            <a:ext cx="3634105" cy="314325"/>
          </a:xfrm>
          <a:prstGeom prst="rightArrow">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4911090" y="1988185"/>
            <a:ext cx="2580640" cy="521970"/>
          </a:xfrm>
          <a:prstGeom prst="rect">
            <a:avLst/>
          </a:prstGeom>
          <a:noFill/>
        </p:spPr>
        <p:txBody>
          <a:bodyPr wrap="square" rtlCol="0">
            <a:spAutoFit/>
          </a:bodyPr>
          <a:p>
            <a:pPr algn="ctr"/>
            <a:r>
              <a:rPr lang="zh-CN" altLang="en-US" sz="2800" b="1">
                <a:solidFill>
                  <a:srgbClr val="FFFF00"/>
                </a:solidFill>
              </a:rPr>
              <a:t>？</a:t>
            </a:r>
            <a:endParaRPr lang="zh-CN" altLang="en-US" sz="2800" b="1">
              <a:solidFill>
                <a:srgbClr val="FFFF00"/>
              </a:solidFill>
            </a:endParaRPr>
          </a:p>
        </p:txBody>
      </p:sp>
      <p:pic>
        <p:nvPicPr>
          <p:cNvPr id="26" name="图片 25"/>
          <p:cNvPicPr>
            <a:picLocks noChangeAspect="1"/>
          </p:cNvPicPr>
          <p:nvPr/>
        </p:nvPicPr>
        <p:blipFill>
          <a:blip r:embed="rId6"/>
          <a:stretch>
            <a:fillRect/>
          </a:stretch>
        </p:blipFill>
        <p:spPr>
          <a:xfrm>
            <a:off x="854075" y="3685540"/>
            <a:ext cx="4525645" cy="2499995"/>
          </a:xfrm>
          <a:prstGeom prst="rect">
            <a:avLst/>
          </a:prstGeom>
        </p:spPr>
      </p:pic>
      <p:sp>
        <p:nvSpPr>
          <p:cNvPr id="27" name="文本框 26"/>
          <p:cNvSpPr txBox="1"/>
          <p:nvPr/>
        </p:nvSpPr>
        <p:spPr>
          <a:xfrm>
            <a:off x="2007235" y="2983865"/>
            <a:ext cx="2221865" cy="589280"/>
          </a:xfrm>
          <a:prstGeom prst="rect">
            <a:avLst/>
          </a:prstGeom>
          <a:noFill/>
        </p:spPr>
        <p:txBody>
          <a:bodyPr wrap="square" rtlCol="0">
            <a:spAutoFit/>
          </a:bodyPr>
          <a:p>
            <a:pPr indent="0" algn="ctr">
              <a:lnSpc>
                <a:spcPct val="180000"/>
              </a:lnSpc>
              <a:buFont typeface="Wingdings" panose="05000000000000000000" charset="0"/>
              <a:buNone/>
            </a:pPr>
            <a:r>
              <a:rPr lang="zh-CN" altLang="en-US" b="1">
                <a:solidFill>
                  <a:srgbClr val="FFFF00"/>
                </a:solidFill>
              </a:rPr>
              <a:t>（激光雷达）</a:t>
            </a:r>
            <a:endParaRPr lang="zh-CN" altLang="en-US" b="1">
              <a:solidFill>
                <a:srgbClr val="FFFF00"/>
              </a:solidFill>
            </a:endParaRPr>
          </a:p>
        </p:txBody>
      </p:sp>
      <p:sp>
        <p:nvSpPr>
          <p:cNvPr id="28" name="文本框 27"/>
          <p:cNvSpPr txBox="1"/>
          <p:nvPr/>
        </p:nvSpPr>
        <p:spPr>
          <a:xfrm>
            <a:off x="8039735" y="2988945"/>
            <a:ext cx="2221865" cy="589280"/>
          </a:xfrm>
          <a:prstGeom prst="rect">
            <a:avLst/>
          </a:prstGeom>
          <a:noFill/>
        </p:spPr>
        <p:txBody>
          <a:bodyPr wrap="square" rtlCol="0">
            <a:spAutoFit/>
          </a:bodyPr>
          <a:p>
            <a:pPr indent="0" algn="ctr">
              <a:lnSpc>
                <a:spcPct val="180000"/>
              </a:lnSpc>
              <a:buFont typeface="Wingdings" panose="05000000000000000000" charset="0"/>
              <a:buNone/>
            </a:pPr>
            <a:r>
              <a:rPr lang="zh-CN" altLang="en-US" b="1">
                <a:solidFill>
                  <a:srgbClr val="FFFF00"/>
                </a:solidFill>
              </a:rPr>
              <a:t>（相机）</a:t>
            </a:r>
            <a:endParaRPr lang="zh-CN" altLang="en-US" b="1">
              <a:solidFill>
                <a:srgbClr val="FFFF00"/>
              </a:solidFill>
            </a:endParaRPr>
          </a:p>
        </p:txBody>
      </p:sp>
      <p:sp>
        <p:nvSpPr>
          <p:cNvPr id="29" name="文本框 28"/>
          <p:cNvSpPr txBox="1"/>
          <p:nvPr/>
        </p:nvSpPr>
        <p:spPr>
          <a:xfrm>
            <a:off x="8430895" y="790575"/>
            <a:ext cx="3387725" cy="584200"/>
          </a:xfrm>
          <a:prstGeom prst="rect">
            <a:avLst/>
          </a:prstGeom>
          <a:solidFill>
            <a:srgbClr val="FF3D3D"/>
          </a:solidFill>
        </p:spPr>
        <p:txBody>
          <a:bodyPr wrap="square" rtlCol="0">
            <a:noAutofit/>
          </a:bodyPr>
          <a:p>
            <a:pPr>
              <a:lnSpc>
                <a:spcPct val="150000"/>
              </a:lnSpc>
            </a:pPr>
            <a:r>
              <a:rPr lang="zh-CN" altLang="en-US" b="1">
                <a:solidFill>
                  <a:srgbClr val="FFFF00"/>
                </a:solidFill>
              </a:rPr>
              <a:t>误区纠正：</a:t>
            </a:r>
            <a:r>
              <a:rPr lang="zh-CN" altLang="en-US">
                <a:solidFill>
                  <a:srgbClr val="FFFF00"/>
                </a:solidFill>
              </a:rPr>
              <a:t>视觉</a:t>
            </a:r>
            <a:r>
              <a:rPr lang="en-US" altLang="zh-CN">
                <a:solidFill>
                  <a:srgbClr val="FFFF00"/>
                </a:solidFill>
              </a:rPr>
              <a:t>SLAM</a:t>
            </a:r>
            <a:r>
              <a:rPr lang="zh-CN" altLang="en-US">
                <a:solidFill>
                  <a:srgbClr val="FFFF00"/>
                </a:solidFill>
              </a:rPr>
              <a:t>并不高端</a:t>
            </a:r>
            <a:endParaRPr lang="zh-CN" altLang="en-US">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10" grpId="0" animBg="1"/>
      <p:bldP spid="28" grpId="0"/>
      <p:bldP spid="17" grpId="0"/>
      <p:bldP spid="12"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chemeClr val="bg1"/>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rgbClr val="FDF731"/>
                </a:solidFill>
                <a:latin typeface="+mn-ea"/>
                <a:sym typeface="+mn-ea"/>
              </a:rPr>
              <a:t>李群、李代数</a:t>
            </a:r>
            <a:endParaRPr lang="zh-CN" altLang="en-US" sz="1400">
              <a:solidFill>
                <a:srgbClr val="FDF731"/>
              </a:solidFill>
              <a:latin typeface="+mn-ea"/>
              <a:sym typeface="+mn-ea"/>
            </a:endParaRPr>
          </a:p>
        </p:txBody>
      </p:sp>
      <p:sp>
        <p:nvSpPr>
          <p:cNvPr id="10" name="文本框 9"/>
          <p:cNvSpPr txBox="1"/>
          <p:nvPr/>
        </p:nvSpPr>
        <p:spPr>
          <a:xfrm>
            <a:off x="8399145" y="897255"/>
            <a:ext cx="3733165" cy="101473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旋转矩阵内的各元素取值受到内在约束，即旋转矩阵为正交且旋转矩阵的行列式为1。在采用优化方法进行SLAM位姿估计时，这种内在约束让优化求解变得非常困难。</a:t>
            </a:r>
            <a:endParaRPr lang="zh-CN" altLang="en-US" sz="1000" b="0">
              <a:solidFill>
                <a:srgbClr val="FFFF00"/>
              </a:solidFill>
              <a:latin typeface="+mn-ea"/>
            </a:endParaRPr>
          </a:p>
        </p:txBody>
      </p:sp>
      <p:sp>
        <p:nvSpPr>
          <p:cNvPr id="18" name="文本框 17"/>
          <p:cNvSpPr txBox="1"/>
          <p:nvPr/>
        </p:nvSpPr>
        <p:spPr>
          <a:xfrm>
            <a:off x="2872105" y="2207260"/>
            <a:ext cx="4660900" cy="101473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rgbClr val="FFFF00"/>
                </a:solidFill>
                <a:latin typeface="+mn-ea"/>
              </a:rPr>
              <a:t>群：一种代数结构，包含一个集合</a:t>
            </a:r>
            <a:r>
              <a:rPr lang="en-US" altLang="zh-CN" sz="1000" b="0">
                <a:solidFill>
                  <a:srgbClr val="FFFF00"/>
                </a:solidFill>
                <a:latin typeface="+mn-ea"/>
              </a:rPr>
              <a:t>(A)</a:t>
            </a:r>
            <a:r>
              <a:rPr lang="zh-CN" altLang="en-US" sz="1000" b="0">
                <a:solidFill>
                  <a:srgbClr val="FFFF00"/>
                </a:solidFill>
                <a:latin typeface="+mn-ea"/>
              </a:rPr>
              <a:t>和一种运算</a:t>
            </a:r>
            <a:r>
              <a:rPr lang="en-US" altLang="zh-CN" sz="1000" b="0">
                <a:solidFill>
                  <a:srgbClr val="FFFF00"/>
                </a:solidFill>
                <a:latin typeface="+mn-ea"/>
              </a:rPr>
              <a:t>( . )</a:t>
            </a:r>
            <a:endParaRPr lang="zh-CN" altLang="en-US" sz="1000" b="0">
              <a:solidFill>
                <a:srgbClr val="FFFF00"/>
              </a:solidFill>
              <a:latin typeface="+mn-ea"/>
            </a:endParaRPr>
          </a:p>
          <a:p>
            <a:pPr marL="171450" indent="-171450">
              <a:lnSpc>
                <a:spcPct val="200000"/>
              </a:lnSpc>
              <a:buFont typeface="Wingdings" panose="05000000000000000000" charset="0"/>
              <a:buChar char="Ø"/>
            </a:pPr>
            <a:r>
              <a:rPr lang="zh-CN" altLang="en-US" sz="1000" b="0">
                <a:solidFill>
                  <a:srgbClr val="FFFF00"/>
                </a:solidFill>
                <a:latin typeface="+mn-ea"/>
              </a:rPr>
              <a:t>李群：指具有连续（光滑）性质的群</a:t>
            </a:r>
            <a:endParaRPr lang="zh-CN" altLang="en-US" sz="1000" b="0">
              <a:solidFill>
                <a:srgbClr val="FFFF00"/>
              </a:solidFill>
              <a:latin typeface="+mn-ea"/>
            </a:endParaRPr>
          </a:p>
          <a:p>
            <a:pPr marL="171450" indent="-171450">
              <a:lnSpc>
                <a:spcPct val="200000"/>
              </a:lnSpc>
              <a:buFont typeface="Wingdings" panose="05000000000000000000" charset="0"/>
              <a:buChar char="Ø"/>
            </a:pPr>
            <a:r>
              <a:rPr lang="zh-CN" altLang="en-US" sz="1000" b="0">
                <a:solidFill>
                  <a:srgbClr val="FFFF00"/>
                </a:solidFill>
                <a:latin typeface="+mn-ea"/>
              </a:rPr>
              <a:t>李代数：与李群相对应，李代数由一个集合、一个数域和一个二元运算组成</a:t>
            </a:r>
            <a:endParaRPr lang="zh-CN" altLang="en-US" sz="1000" b="0">
              <a:solidFill>
                <a:srgbClr val="FFFF00"/>
              </a:solidFill>
              <a:latin typeface="+mn-ea"/>
            </a:endParaRPr>
          </a:p>
        </p:txBody>
      </p:sp>
      <p:graphicFrame>
        <p:nvGraphicFramePr>
          <p:cNvPr id="19" name="对象 -2147479975"/>
          <p:cNvGraphicFramePr>
            <a:graphicFrameLocks noChangeAspect="1"/>
          </p:cNvGraphicFramePr>
          <p:nvPr/>
        </p:nvGraphicFramePr>
        <p:xfrm>
          <a:off x="9522460" y="2238375"/>
          <a:ext cx="1016000" cy="215900"/>
        </p:xfrm>
        <a:graphic>
          <a:graphicData uri="http://schemas.openxmlformats.org/presentationml/2006/ole">
            <mc:AlternateContent xmlns:mc="http://schemas.openxmlformats.org/markup-compatibility/2006">
              <mc:Choice xmlns:v="urn:schemas-microsoft-com:vml" Requires="v">
                <p:oleObj spid="_x0000_s20" name="" r:id="rId8" imgW="1016000" imgH="215900" progId="Equation.KSEE3">
                  <p:embed/>
                </p:oleObj>
              </mc:Choice>
              <mc:Fallback>
                <p:oleObj name="" r:id="rId8" imgW="1016000" imgH="215900" progId="Equation.KSEE3">
                  <p:embed/>
                  <p:pic>
                    <p:nvPicPr>
                      <p:cNvPr id="0" name="图片 7"/>
                      <p:cNvPicPr/>
                      <p:nvPr/>
                    </p:nvPicPr>
                    <p:blipFill>
                      <a:blip r:embed="rId9"/>
                      <a:stretch>
                        <a:fillRect/>
                      </a:stretch>
                    </p:blipFill>
                    <p:spPr>
                      <a:xfrm>
                        <a:off x="9522460" y="2238375"/>
                        <a:ext cx="1016000" cy="215900"/>
                      </a:xfrm>
                      <a:prstGeom prst="rect">
                        <a:avLst/>
                      </a:prstGeom>
                      <a:solidFill>
                        <a:schemeClr val="bg1"/>
                      </a:solidFill>
                      <a:ln w="38100">
                        <a:noFill/>
                        <a:miter/>
                      </a:ln>
                    </p:spPr>
                  </p:pic>
                </p:oleObj>
              </mc:Fallback>
            </mc:AlternateContent>
          </a:graphicData>
        </a:graphic>
      </p:graphicFrame>
      <p:graphicFrame>
        <p:nvGraphicFramePr>
          <p:cNvPr id="21" name="对象 -2147479974"/>
          <p:cNvGraphicFramePr>
            <a:graphicFrameLocks noChangeAspect="1"/>
          </p:cNvGraphicFramePr>
          <p:nvPr/>
        </p:nvGraphicFramePr>
        <p:xfrm>
          <a:off x="10754995" y="2238375"/>
          <a:ext cx="939800" cy="215900"/>
        </p:xfrm>
        <a:graphic>
          <a:graphicData uri="http://schemas.openxmlformats.org/presentationml/2006/ole">
            <mc:AlternateContent xmlns:mc="http://schemas.openxmlformats.org/markup-compatibility/2006">
              <mc:Choice xmlns:v="urn:schemas-microsoft-com:vml" Requires="v">
                <p:oleObj spid="_x0000_s33" name="" r:id="rId10" imgW="939800" imgH="215900" progId="Equation.KSEE3">
                  <p:embed/>
                </p:oleObj>
              </mc:Choice>
              <mc:Fallback>
                <p:oleObj name="" r:id="rId10" imgW="939800" imgH="215900" progId="Equation.KSEE3">
                  <p:embed/>
                  <p:pic>
                    <p:nvPicPr>
                      <p:cNvPr id="0" name="图片 8"/>
                      <p:cNvPicPr/>
                      <p:nvPr/>
                    </p:nvPicPr>
                    <p:blipFill>
                      <a:blip r:embed="rId11"/>
                      <a:stretch>
                        <a:fillRect/>
                      </a:stretch>
                    </p:blipFill>
                    <p:spPr>
                      <a:xfrm>
                        <a:off x="10754995" y="2238375"/>
                        <a:ext cx="939800" cy="215900"/>
                      </a:xfrm>
                      <a:prstGeom prst="rect">
                        <a:avLst/>
                      </a:prstGeom>
                      <a:solidFill>
                        <a:schemeClr val="bg1"/>
                      </a:solidFill>
                      <a:ln w="38100">
                        <a:noFill/>
                        <a:miter/>
                      </a:ln>
                    </p:spPr>
                  </p:pic>
                </p:oleObj>
              </mc:Fallback>
            </mc:AlternateContent>
          </a:graphicData>
        </a:graphic>
      </p:graphicFrame>
      <p:graphicFrame>
        <p:nvGraphicFramePr>
          <p:cNvPr id="64" name="对象 -2147479973"/>
          <p:cNvGraphicFramePr>
            <a:graphicFrameLocks noChangeAspect="1"/>
          </p:cNvGraphicFramePr>
          <p:nvPr/>
        </p:nvGraphicFramePr>
        <p:xfrm>
          <a:off x="9522143" y="2628265"/>
          <a:ext cx="862965" cy="215900"/>
        </p:xfrm>
        <a:graphic>
          <a:graphicData uri="http://schemas.openxmlformats.org/presentationml/2006/ole">
            <mc:AlternateContent xmlns:mc="http://schemas.openxmlformats.org/markup-compatibility/2006">
              <mc:Choice xmlns:v="urn:schemas-microsoft-com:vml" Requires="v">
                <p:oleObj spid="_x0000_s65" name="" r:id="rId12" imgW="862965" imgH="215900" progId="Equation.KSEE3">
                  <p:embed/>
                </p:oleObj>
              </mc:Choice>
              <mc:Fallback>
                <p:oleObj name="" r:id="rId12" imgW="862965" imgH="215900" progId="Equation.KSEE3">
                  <p:embed/>
                  <p:pic>
                    <p:nvPicPr>
                      <p:cNvPr id="0" name="图片 9"/>
                      <p:cNvPicPr/>
                      <p:nvPr/>
                    </p:nvPicPr>
                    <p:blipFill>
                      <a:blip r:embed="rId13"/>
                      <a:stretch>
                        <a:fillRect/>
                      </a:stretch>
                    </p:blipFill>
                    <p:spPr>
                      <a:xfrm>
                        <a:off x="9522143" y="2628265"/>
                        <a:ext cx="862965" cy="215900"/>
                      </a:xfrm>
                      <a:prstGeom prst="rect">
                        <a:avLst/>
                      </a:prstGeom>
                      <a:solidFill>
                        <a:schemeClr val="bg1"/>
                      </a:solidFill>
                      <a:ln w="38100">
                        <a:noFill/>
                        <a:miter/>
                      </a:ln>
                    </p:spPr>
                  </p:pic>
                </p:oleObj>
              </mc:Fallback>
            </mc:AlternateContent>
          </a:graphicData>
        </a:graphic>
      </p:graphicFrame>
      <p:graphicFrame>
        <p:nvGraphicFramePr>
          <p:cNvPr id="66" name="对象 -2147479972"/>
          <p:cNvGraphicFramePr>
            <a:graphicFrameLocks noChangeAspect="1"/>
          </p:cNvGraphicFramePr>
          <p:nvPr/>
        </p:nvGraphicFramePr>
        <p:xfrm>
          <a:off x="10754995" y="2628265"/>
          <a:ext cx="800100" cy="215900"/>
        </p:xfrm>
        <a:graphic>
          <a:graphicData uri="http://schemas.openxmlformats.org/presentationml/2006/ole">
            <mc:AlternateContent xmlns:mc="http://schemas.openxmlformats.org/markup-compatibility/2006">
              <mc:Choice xmlns:v="urn:schemas-microsoft-com:vml" Requires="v">
                <p:oleObj spid="_x0000_s67" name="" r:id="rId14" imgW="800100" imgH="215900" progId="Equation.KSEE3">
                  <p:embed/>
                </p:oleObj>
              </mc:Choice>
              <mc:Fallback>
                <p:oleObj name="" r:id="rId14" imgW="800100" imgH="215900" progId="Equation.KSEE3">
                  <p:embed/>
                  <p:pic>
                    <p:nvPicPr>
                      <p:cNvPr id="0" name="图片 10"/>
                      <p:cNvPicPr/>
                      <p:nvPr/>
                    </p:nvPicPr>
                    <p:blipFill>
                      <a:blip r:embed="rId15"/>
                      <a:stretch>
                        <a:fillRect/>
                      </a:stretch>
                    </p:blipFill>
                    <p:spPr>
                      <a:xfrm>
                        <a:off x="10754995" y="2628265"/>
                        <a:ext cx="800100" cy="215900"/>
                      </a:xfrm>
                      <a:prstGeom prst="rect">
                        <a:avLst/>
                      </a:prstGeom>
                      <a:solidFill>
                        <a:schemeClr val="bg1"/>
                      </a:solidFill>
                      <a:ln w="38100">
                        <a:noFill/>
                        <a:miter/>
                      </a:ln>
                    </p:spPr>
                  </p:pic>
                </p:oleObj>
              </mc:Fallback>
            </mc:AlternateContent>
          </a:graphicData>
        </a:graphic>
      </p:graphicFrame>
      <p:sp>
        <p:nvSpPr>
          <p:cNvPr id="68" name="文本框 67"/>
          <p:cNvSpPr txBox="1"/>
          <p:nvPr/>
        </p:nvSpPr>
        <p:spPr>
          <a:xfrm>
            <a:off x="232410" y="3662680"/>
            <a:ext cx="4660900" cy="1014730"/>
          </a:xfrm>
          <a:prstGeom prst="rect">
            <a:avLst/>
          </a:prstGeom>
          <a:noFill/>
          <a:ln w="9525">
            <a:solidFill>
              <a:schemeClr val="accent1"/>
            </a:solid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李代数描述了李群的局部性质，每个李群都有相对应的李代数。</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rgbClr val="FFFF00"/>
                </a:solidFill>
                <a:latin typeface="+mn-ea"/>
              </a:rPr>
              <a:t>李代数对应李群的切线空间，它描述了李群局部的导数。</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rgbClr val="FFFF00"/>
                </a:solidFill>
                <a:latin typeface="+mn-ea"/>
              </a:rPr>
              <a:t>李群是具有群结构的流形，李代数是李群上单位元处保留李括号运算的切空间。</a:t>
            </a:r>
            <a:endParaRPr lang="zh-CN" altLang="en-US" sz="1000" b="0">
              <a:solidFill>
                <a:srgbClr val="FFFF00"/>
              </a:solidFill>
              <a:latin typeface="+mn-ea"/>
            </a:endParaRPr>
          </a:p>
        </p:txBody>
      </p:sp>
      <p:pic>
        <p:nvPicPr>
          <p:cNvPr id="69" name="图片 68" descr="图片7"/>
          <p:cNvPicPr>
            <a:picLocks noChangeAspect="1"/>
          </p:cNvPicPr>
          <p:nvPr/>
        </p:nvPicPr>
        <p:blipFill>
          <a:blip r:embed="rId16"/>
          <a:stretch>
            <a:fillRect/>
          </a:stretch>
        </p:blipFill>
        <p:spPr>
          <a:xfrm>
            <a:off x="6588125" y="3695700"/>
            <a:ext cx="4626610" cy="2454910"/>
          </a:xfrm>
          <a:prstGeom prst="rect">
            <a:avLst/>
          </a:prstGeom>
        </p:spPr>
      </p:pic>
      <p:sp>
        <p:nvSpPr>
          <p:cNvPr id="70" name="文本框 69"/>
          <p:cNvSpPr txBox="1"/>
          <p:nvPr/>
        </p:nvSpPr>
        <p:spPr>
          <a:xfrm>
            <a:off x="232410" y="4794250"/>
            <a:ext cx="2407920" cy="1630045"/>
          </a:xfrm>
          <a:prstGeom prst="rect">
            <a:avLst/>
          </a:prstGeom>
          <a:noFill/>
          <a:ln w="9525">
            <a:solidFill>
              <a:schemeClr val="accent1"/>
            </a:solidFill>
          </a:ln>
        </p:spPr>
        <p:txBody>
          <a:bodyPr wrap="square">
            <a:spAutoFit/>
          </a:bodyPr>
          <a:p>
            <a:pPr marL="171450" indent="-171450">
              <a:lnSpc>
                <a:spcPct val="200000"/>
              </a:lnSpc>
              <a:buFont typeface="Arial" panose="020B0604020202020204" pitchFamily="34" charset="0"/>
              <a:buChar char="•"/>
            </a:pPr>
            <a:r>
              <a:rPr lang="zh-CN" altLang="en-US" sz="1000" b="0">
                <a:solidFill>
                  <a:schemeClr val="bg1"/>
                </a:solidFill>
                <a:latin typeface="+mn-ea"/>
              </a:rPr>
              <a:t>如果把球面</a:t>
            </a:r>
            <a:r>
              <a:rPr lang="en-US" altLang="zh-CN" sz="1000" b="0">
                <a:solidFill>
                  <a:schemeClr val="bg1"/>
                </a:solidFill>
                <a:latin typeface="+mn-ea"/>
              </a:rPr>
              <a:t> </a:t>
            </a:r>
            <a:r>
              <a:rPr lang="en-US" altLang="zh-CN" sz="1000" i="1">
                <a:solidFill>
                  <a:schemeClr val="bg1"/>
                </a:solidFill>
                <a:latin typeface="Times New Roman" panose="02020603050405020304" charset="0"/>
                <a:cs typeface="Times New Roman" panose="02020603050405020304" charset="0"/>
                <a:sym typeface="+mn-ea"/>
              </a:rPr>
              <a:t>M </a:t>
            </a:r>
            <a:r>
              <a:rPr lang="zh-CN" altLang="en-US" sz="1000" b="0">
                <a:solidFill>
                  <a:schemeClr val="bg1"/>
                </a:solidFill>
                <a:latin typeface="+mn-ea"/>
              </a:rPr>
              <a:t>看成李群的流形</a:t>
            </a:r>
            <a:endParaRPr lang="en-US" altLang="zh-CN" sz="1000" b="0" i="1">
              <a:solidFill>
                <a:schemeClr val="bg1"/>
              </a:solidFill>
              <a:latin typeface="Times New Roman" panose="02020603050405020304" charset="0"/>
              <a:cs typeface="Times New Roman" panose="02020603050405020304" charset="0"/>
            </a:endParaRPr>
          </a:p>
          <a:p>
            <a:pPr marL="171450" indent="-171450">
              <a:lnSpc>
                <a:spcPct val="200000"/>
              </a:lnSpc>
              <a:buFont typeface="Arial" panose="020B0604020202020204" pitchFamily="34" charset="0"/>
              <a:buChar char="•"/>
            </a:pPr>
            <a:r>
              <a:rPr lang="zh-CN" altLang="en-US" sz="1000" b="0">
                <a:solidFill>
                  <a:schemeClr val="bg1"/>
                </a:solidFill>
                <a:latin typeface="Times New Roman" panose="02020603050405020304" charset="0"/>
                <a:cs typeface="Times New Roman" panose="02020603050405020304" charset="0"/>
              </a:rPr>
              <a:t>那么平面</a:t>
            </a:r>
            <a:r>
              <a:rPr lang="en-US" altLang="zh-CN" sz="1000" b="0">
                <a:solidFill>
                  <a:schemeClr val="bg1"/>
                </a:solidFill>
                <a:latin typeface="Times New Roman" panose="02020603050405020304" charset="0"/>
                <a:cs typeface="Times New Roman" panose="02020603050405020304" charset="0"/>
              </a:rPr>
              <a:t> </a:t>
            </a:r>
            <a:r>
              <a:rPr lang="en-US" altLang="zh-CN" sz="1000" b="0" i="1">
                <a:solidFill>
                  <a:schemeClr val="bg1"/>
                </a:solidFill>
                <a:latin typeface="Times New Roman" panose="02020603050405020304" charset="0"/>
                <a:cs typeface="Times New Roman" panose="02020603050405020304" charset="0"/>
              </a:rPr>
              <a:t>T</a:t>
            </a:r>
            <a:r>
              <a:rPr lang="en-US" altLang="zh-CN" sz="1000" b="0" i="1" baseline="-25000">
                <a:solidFill>
                  <a:schemeClr val="bg1"/>
                </a:solidFill>
                <a:latin typeface="微软雅黑" panose="020B0503020204020204" pitchFamily="34" charset="-122"/>
                <a:ea typeface="微软雅黑" panose="020B0503020204020204" pitchFamily="34" charset="-122"/>
                <a:cs typeface="Times New Roman" panose="02020603050405020304" charset="0"/>
              </a:rPr>
              <a:t>ε</a:t>
            </a:r>
            <a:r>
              <a:rPr lang="en-US" altLang="zh-CN" sz="1000" b="0" i="1">
                <a:solidFill>
                  <a:schemeClr val="bg1"/>
                </a:solidFill>
                <a:latin typeface="微软雅黑" panose="020B0503020204020204" pitchFamily="34" charset="-122"/>
                <a:ea typeface="微软雅黑" panose="020B0503020204020204" pitchFamily="34" charset="-122"/>
                <a:cs typeface="Times New Roman" panose="02020603050405020304" charset="0"/>
              </a:rPr>
              <a:t>M </a:t>
            </a:r>
            <a:r>
              <a:rPr lang="zh-CN" altLang="en-US" sz="1000" b="0">
                <a:solidFill>
                  <a:schemeClr val="bg1"/>
                </a:solidFill>
                <a:latin typeface="微软雅黑" panose="020B0503020204020204" pitchFamily="34" charset="-122"/>
                <a:ea typeface="微软雅黑" panose="020B0503020204020204" pitchFamily="34" charset="-122"/>
                <a:cs typeface="Times New Roman" panose="02020603050405020304" charset="0"/>
              </a:rPr>
              <a:t>就是流形上点</a:t>
            </a:r>
            <a:r>
              <a:rPr lang="en-US" altLang="zh-CN" sz="1000" b="0">
                <a:solidFill>
                  <a:schemeClr val="bg1"/>
                </a:solidFill>
                <a:latin typeface="微软雅黑" panose="020B0503020204020204" pitchFamily="34" charset="-122"/>
                <a:ea typeface="微软雅黑" panose="020B0503020204020204" pitchFamily="34" charset="-122"/>
                <a:cs typeface="Times New Roman" panose="02020603050405020304" charset="0"/>
              </a:rPr>
              <a:t> </a:t>
            </a:r>
            <a:r>
              <a:rPr lang="en-US" altLang="zh-CN" sz="1000" i="1">
                <a:solidFill>
                  <a:schemeClr val="bg1"/>
                </a:solidFill>
                <a:latin typeface="微软雅黑" panose="020B0503020204020204" pitchFamily="34" charset="-122"/>
                <a:ea typeface="微软雅黑" panose="020B0503020204020204" pitchFamily="34" charset="-122"/>
                <a:cs typeface="Times New Roman" panose="02020603050405020304" charset="0"/>
                <a:sym typeface="+mn-ea"/>
              </a:rPr>
              <a:t>ε </a:t>
            </a:r>
            <a:r>
              <a:rPr lang="zh-CN" altLang="en-US" sz="1000">
                <a:solidFill>
                  <a:schemeClr val="bg1"/>
                </a:solidFill>
                <a:latin typeface="微软雅黑" panose="020B0503020204020204" pitchFamily="34" charset="-122"/>
                <a:ea typeface="微软雅黑" panose="020B0503020204020204" pitchFamily="34" charset="-122"/>
                <a:cs typeface="Times New Roman" panose="02020603050405020304" charset="0"/>
                <a:sym typeface="+mn-ea"/>
              </a:rPr>
              <a:t>附近李代数的切空间</a:t>
            </a:r>
            <a:endParaRPr lang="zh-CN" altLang="en-US" sz="1000">
              <a:solidFill>
                <a:schemeClr val="bg1"/>
              </a:solidFill>
              <a:latin typeface="微软雅黑" panose="020B0503020204020204" pitchFamily="34" charset="-122"/>
              <a:ea typeface="微软雅黑" panose="020B0503020204020204" pitchFamily="34" charset="-122"/>
              <a:cs typeface="Times New Roman" panose="02020603050405020304" charset="0"/>
              <a:sym typeface="+mn-ea"/>
            </a:endParaRPr>
          </a:p>
          <a:p>
            <a:pPr marL="171450" indent="-171450">
              <a:lnSpc>
                <a:spcPct val="200000"/>
              </a:lnSpc>
              <a:buFont typeface="Arial" panose="020B0604020202020204" pitchFamily="34" charset="0"/>
              <a:buChar char="•"/>
            </a:pPr>
            <a:r>
              <a:rPr lang="zh-CN" altLang="en-US" sz="1000" b="0">
                <a:solidFill>
                  <a:schemeClr val="bg1"/>
                </a:solidFill>
                <a:latin typeface="Times New Roman" panose="02020603050405020304" charset="0"/>
                <a:cs typeface="Times New Roman" panose="02020603050405020304" charset="0"/>
              </a:rPr>
              <a:t>流形：就是高维空间的超曲面</a:t>
            </a:r>
            <a:endParaRPr lang="zh-CN" altLang="en-US" sz="1000" b="0">
              <a:solidFill>
                <a:schemeClr val="bg1"/>
              </a:solidFill>
              <a:latin typeface="Times New Roman" panose="02020603050405020304" charset="0"/>
              <a:cs typeface="Times New Roman" panose="02020603050405020304" charset="0"/>
            </a:endParaRPr>
          </a:p>
          <a:p>
            <a:pPr marL="171450" indent="-171450">
              <a:lnSpc>
                <a:spcPct val="200000"/>
              </a:lnSpc>
              <a:buFont typeface="Arial" panose="020B0604020202020204" pitchFamily="34" charset="0"/>
              <a:buChar char="•"/>
            </a:pPr>
            <a:r>
              <a:rPr lang="zh-CN" altLang="en-US" sz="1000" b="0">
                <a:solidFill>
                  <a:schemeClr val="bg1"/>
                </a:solidFill>
                <a:latin typeface="Times New Roman" panose="02020603050405020304" charset="0"/>
                <a:cs typeface="Times New Roman" panose="02020603050405020304" charset="0"/>
              </a:rPr>
              <a:t>切空间：与流形上某点的相切面</a:t>
            </a:r>
            <a:endParaRPr lang="en-US" altLang="zh-CN" sz="1000" b="0">
              <a:solidFill>
                <a:schemeClr val="bg1"/>
              </a:solidFill>
              <a:latin typeface="Times New Roman" panose="02020603050405020304" charset="0"/>
              <a:cs typeface="Times New Roman" panose="02020603050405020304" charset="0"/>
            </a:endParaRPr>
          </a:p>
        </p:txBody>
      </p:sp>
      <p:graphicFrame>
        <p:nvGraphicFramePr>
          <p:cNvPr id="71" name="对象 -2147479864"/>
          <p:cNvGraphicFramePr>
            <a:graphicFrameLocks noChangeAspect="1"/>
          </p:cNvGraphicFramePr>
          <p:nvPr/>
        </p:nvGraphicFramePr>
        <p:xfrm>
          <a:off x="4219575" y="5193030"/>
          <a:ext cx="419100" cy="203200"/>
        </p:xfrm>
        <a:graphic>
          <a:graphicData uri="http://schemas.openxmlformats.org/presentationml/2006/ole">
            <mc:AlternateContent xmlns:mc="http://schemas.openxmlformats.org/markup-compatibility/2006">
              <mc:Choice xmlns:v="urn:schemas-microsoft-com:vml" Requires="v">
                <p:oleObj spid="_x0000_s72" name="" r:id="rId17" imgW="419100" imgH="203200" progId="Equation.KSEE3">
                  <p:embed/>
                </p:oleObj>
              </mc:Choice>
              <mc:Fallback>
                <p:oleObj name="" r:id="rId17" imgW="419100" imgH="203200" progId="Equation.KSEE3">
                  <p:embed/>
                  <p:pic>
                    <p:nvPicPr>
                      <p:cNvPr id="0" name="图片 21"/>
                      <p:cNvPicPr/>
                      <p:nvPr/>
                    </p:nvPicPr>
                    <p:blipFill>
                      <a:blip r:embed="rId18"/>
                      <a:stretch>
                        <a:fillRect/>
                      </a:stretch>
                    </p:blipFill>
                    <p:spPr>
                      <a:xfrm>
                        <a:off x="4219575" y="5193030"/>
                        <a:ext cx="419100" cy="203200"/>
                      </a:xfrm>
                      <a:prstGeom prst="rect">
                        <a:avLst/>
                      </a:prstGeom>
                      <a:solidFill>
                        <a:schemeClr val="bg1"/>
                      </a:solidFill>
                      <a:ln w="38100">
                        <a:noFill/>
                        <a:miter/>
                      </a:ln>
                    </p:spPr>
                  </p:pic>
                </p:oleObj>
              </mc:Fallback>
            </mc:AlternateContent>
          </a:graphicData>
        </a:graphic>
      </p:graphicFrame>
      <p:graphicFrame>
        <p:nvGraphicFramePr>
          <p:cNvPr id="73" name="对象 -2147479863"/>
          <p:cNvGraphicFramePr>
            <a:graphicFrameLocks noChangeAspect="1"/>
          </p:cNvGraphicFramePr>
          <p:nvPr/>
        </p:nvGraphicFramePr>
        <p:xfrm>
          <a:off x="4232593" y="5502275"/>
          <a:ext cx="405765" cy="203200"/>
        </p:xfrm>
        <a:graphic>
          <a:graphicData uri="http://schemas.openxmlformats.org/presentationml/2006/ole">
            <mc:AlternateContent xmlns:mc="http://schemas.openxmlformats.org/markup-compatibility/2006">
              <mc:Choice xmlns:v="urn:schemas-microsoft-com:vml" Requires="v">
                <p:oleObj spid="_x0000_s74" name="" r:id="rId19" imgW="405765" imgH="203200" progId="Equation.KSEE3">
                  <p:embed/>
                </p:oleObj>
              </mc:Choice>
              <mc:Fallback>
                <p:oleObj name="" r:id="rId19" imgW="405765" imgH="203200" progId="Equation.KSEE3">
                  <p:embed/>
                  <p:pic>
                    <p:nvPicPr>
                      <p:cNvPr id="0" name="图片 22"/>
                      <p:cNvPicPr/>
                      <p:nvPr/>
                    </p:nvPicPr>
                    <p:blipFill>
                      <a:blip r:embed="rId20"/>
                      <a:stretch>
                        <a:fillRect/>
                      </a:stretch>
                    </p:blipFill>
                    <p:spPr>
                      <a:xfrm>
                        <a:off x="4232593" y="5502275"/>
                        <a:ext cx="405765" cy="203200"/>
                      </a:xfrm>
                      <a:prstGeom prst="rect">
                        <a:avLst/>
                      </a:prstGeom>
                      <a:solidFill>
                        <a:schemeClr val="bg1"/>
                      </a:solidFill>
                      <a:ln w="38100">
                        <a:noFill/>
                        <a:miter/>
                      </a:ln>
                    </p:spPr>
                  </p:pic>
                </p:oleObj>
              </mc:Fallback>
            </mc:AlternateContent>
          </a:graphicData>
        </a:graphic>
      </p:graphicFrame>
      <p:graphicFrame>
        <p:nvGraphicFramePr>
          <p:cNvPr id="75" name="对象 -2147479862"/>
          <p:cNvGraphicFramePr>
            <a:graphicFrameLocks noChangeAspect="1"/>
          </p:cNvGraphicFramePr>
          <p:nvPr/>
        </p:nvGraphicFramePr>
        <p:xfrm>
          <a:off x="4219575" y="5834380"/>
          <a:ext cx="457200" cy="203200"/>
        </p:xfrm>
        <a:graphic>
          <a:graphicData uri="http://schemas.openxmlformats.org/presentationml/2006/ole">
            <mc:AlternateContent xmlns:mc="http://schemas.openxmlformats.org/markup-compatibility/2006">
              <mc:Choice xmlns:v="urn:schemas-microsoft-com:vml" Requires="v">
                <p:oleObj spid="_x0000_s76" name="" r:id="rId21" imgW="457200" imgH="203200" progId="Equation.KSEE3">
                  <p:embed/>
                </p:oleObj>
              </mc:Choice>
              <mc:Fallback>
                <p:oleObj name="" r:id="rId21" imgW="457200" imgH="203200" progId="Equation.KSEE3">
                  <p:embed/>
                  <p:pic>
                    <p:nvPicPr>
                      <p:cNvPr id="0" name="图片 23"/>
                      <p:cNvPicPr/>
                      <p:nvPr/>
                    </p:nvPicPr>
                    <p:blipFill>
                      <a:blip r:embed="rId22"/>
                      <a:stretch>
                        <a:fillRect/>
                      </a:stretch>
                    </p:blipFill>
                    <p:spPr>
                      <a:xfrm>
                        <a:off x="4219575" y="5834380"/>
                        <a:ext cx="457200" cy="203200"/>
                      </a:xfrm>
                      <a:prstGeom prst="rect">
                        <a:avLst/>
                      </a:prstGeom>
                      <a:solidFill>
                        <a:schemeClr val="bg1"/>
                      </a:solidFill>
                      <a:ln w="38100">
                        <a:noFill/>
                        <a:miter/>
                      </a:ln>
                    </p:spPr>
                  </p:pic>
                </p:oleObj>
              </mc:Fallback>
            </mc:AlternateContent>
          </a:graphicData>
        </a:graphic>
      </p:graphicFrame>
      <p:graphicFrame>
        <p:nvGraphicFramePr>
          <p:cNvPr id="77" name="对象 -2147479911"/>
          <p:cNvGraphicFramePr>
            <a:graphicFrameLocks noChangeAspect="1"/>
          </p:cNvGraphicFramePr>
          <p:nvPr/>
        </p:nvGraphicFramePr>
        <p:xfrm>
          <a:off x="5034915" y="5193030"/>
          <a:ext cx="368300" cy="203200"/>
        </p:xfrm>
        <a:graphic>
          <a:graphicData uri="http://schemas.openxmlformats.org/presentationml/2006/ole">
            <mc:AlternateContent xmlns:mc="http://schemas.openxmlformats.org/markup-compatibility/2006">
              <mc:Choice xmlns:v="urn:schemas-microsoft-com:vml" Requires="v">
                <p:oleObj spid="_x0000_s78" name="" r:id="rId23" imgW="368300" imgH="203200" progId="Equation.KSEE3">
                  <p:embed/>
                </p:oleObj>
              </mc:Choice>
              <mc:Fallback>
                <p:oleObj name="" r:id="rId23" imgW="368300" imgH="203200" progId="Equation.KSEE3">
                  <p:embed/>
                  <p:pic>
                    <p:nvPicPr>
                      <p:cNvPr id="0" name="图片 24"/>
                      <p:cNvPicPr/>
                      <p:nvPr/>
                    </p:nvPicPr>
                    <p:blipFill>
                      <a:blip r:embed="rId24"/>
                      <a:stretch>
                        <a:fillRect/>
                      </a:stretch>
                    </p:blipFill>
                    <p:spPr>
                      <a:xfrm>
                        <a:off x="5034915" y="5193030"/>
                        <a:ext cx="368300" cy="203200"/>
                      </a:xfrm>
                      <a:prstGeom prst="rect">
                        <a:avLst/>
                      </a:prstGeom>
                      <a:solidFill>
                        <a:schemeClr val="bg1"/>
                      </a:solidFill>
                      <a:ln w="38100">
                        <a:noFill/>
                        <a:miter/>
                      </a:ln>
                    </p:spPr>
                  </p:pic>
                </p:oleObj>
              </mc:Fallback>
            </mc:AlternateContent>
          </a:graphicData>
        </a:graphic>
      </p:graphicFrame>
      <p:graphicFrame>
        <p:nvGraphicFramePr>
          <p:cNvPr id="79" name="对象 -2147479910"/>
          <p:cNvGraphicFramePr>
            <a:graphicFrameLocks noChangeAspect="1"/>
          </p:cNvGraphicFramePr>
          <p:nvPr/>
        </p:nvGraphicFramePr>
        <p:xfrm>
          <a:off x="5041265" y="5502275"/>
          <a:ext cx="355600" cy="203200"/>
        </p:xfrm>
        <a:graphic>
          <a:graphicData uri="http://schemas.openxmlformats.org/presentationml/2006/ole">
            <mc:AlternateContent xmlns:mc="http://schemas.openxmlformats.org/markup-compatibility/2006">
              <mc:Choice xmlns:v="urn:schemas-microsoft-com:vml" Requires="v">
                <p:oleObj spid="_x0000_s80" name="" r:id="rId25" imgW="355600" imgH="203200" progId="Equation.KSEE3">
                  <p:embed/>
                </p:oleObj>
              </mc:Choice>
              <mc:Fallback>
                <p:oleObj name="" r:id="rId25" imgW="355600" imgH="203200" progId="Equation.KSEE3">
                  <p:embed/>
                  <p:pic>
                    <p:nvPicPr>
                      <p:cNvPr id="0" name="图片 25"/>
                      <p:cNvPicPr/>
                      <p:nvPr/>
                    </p:nvPicPr>
                    <p:blipFill>
                      <a:blip r:embed="rId26"/>
                      <a:stretch>
                        <a:fillRect/>
                      </a:stretch>
                    </p:blipFill>
                    <p:spPr>
                      <a:xfrm>
                        <a:off x="5041265" y="5502275"/>
                        <a:ext cx="355600" cy="203200"/>
                      </a:xfrm>
                      <a:prstGeom prst="rect">
                        <a:avLst/>
                      </a:prstGeom>
                      <a:solidFill>
                        <a:schemeClr val="bg1"/>
                      </a:solidFill>
                      <a:ln w="38100">
                        <a:noFill/>
                        <a:miter/>
                      </a:ln>
                    </p:spPr>
                  </p:pic>
                </p:oleObj>
              </mc:Fallback>
            </mc:AlternateContent>
          </a:graphicData>
        </a:graphic>
      </p:graphicFrame>
      <p:graphicFrame>
        <p:nvGraphicFramePr>
          <p:cNvPr id="81" name="对象 -2147479860"/>
          <p:cNvGraphicFramePr>
            <a:graphicFrameLocks noChangeAspect="1"/>
          </p:cNvGraphicFramePr>
          <p:nvPr/>
        </p:nvGraphicFramePr>
        <p:xfrm>
          <a:off x="4996815" y="5834380"/>
          <a:ext cx="444500" cy="203200"/>
        </p:xfrm>
        <a:graphic>
          <a:graphicData uri="http://schemas.openxmlformats.org/presentationml/2006/ole">
            <mc:AlternateContent xmlns:mc="http://schemas.openxmlformats.org/markup-compatibility/2006">
              <mc:Choice xmlns:v="urn:schemas-microsoft-com:vml" Requires="v">
                <p:oleObj spid="_x0000_s82" name="" r:id="rId27" imgW="444500" imgH="203200" progId="Equation.KSEE3">
                  <p:embed/>
                </p:oleObj>
              </mc:Choice>
              <mc:Fallback>
                <p:oleObj name="" r:id="rId27" imgW="444500" imgH="203200" progId="Equation.KSEE3">
                  <p:embed/>
                  <p:pic>
                    <p:nvPicPr>
                      <p:cNvPr id="0" name="图片 26"/>
                      <p:cNvPicPr/>
                      <p:nvPr/>
                    </p:nvPicPr>
                    <p:blipFill>
                      <a:blip r:embed="rId28"/>
                      <a:stretch>
                        <a:fillRect/>
                      </a:stretch>
                    </p:blipFill>
                    <p:spPr>
                      <a:xfrm>
                        <a:off x="4996815" y="5834380"/>
                        <a:ext cx="444500" cy="203200"/>
                      </a:xfrm>
                      <a:prstGeom prst="rect">
                        <a:avLst/>
                      </a:prstGeom>
                      <a:solidFill>
                        <a:schemeClr val="bg1"/>
                      </a:solidFill>
                      <a:ln w="38100">
                        <a:noFill/>
                        <a:miter/>
                      </a:ln>
                    </p:spPr>
                  </p:pic>
                </p:oleObj>
              </mc:Fallback>
            </mc:AlternateContent>
          </a:graphicData>
        </a:graphic>
      </p:graphicFrame>
      <p:graphicFrame>
        <p:nvGraphicFramePr>
          <p:cNvPr id="83" name="对象 -2147479859"/>
          <p:cNvGraphicFramePr>
            <a:graphicFrameLocks noChangeAspect="1"/>
          </p:cNvGraphicFramePr>
          <p:nvPr/>
        </p:nvGraphicFramePr>
        <p:xfrm>
          <a:off x="3698875" y="5193030"/>
          <a:ext cx="419100" cy="203200"/>
        </p:xfrm>
        <a:graphic>
          <a:graphicData uri="http://schemas.openxmlformats.org/presentationml/2006/ole">
            <mc:AlternateContent xmlns:mc="http://schemas.openxmlformats.org/markup-compatibility/2006">
              <mc:Choice xmlns:v="urn:schemas-microsoft-com:vml" Requires="v">
                <p:oleObj spid="_x0000_s84" name="" r:id="rId29" imgW="419100" imgH="203200" progId="Equation.KSEE3">
                  <p:embed/>
                </p:oleObj>
              </mc:Choice>
              <mc:Fallback>
                <p:oleObj name="" r:id="rId29" imgW="419100" imgH="203200" progId="Equation.KSEE3">
                  <p:embed/>
                  <p:pic>
                    <p:nvPicPr>
                      <p:cNvPr id="0" name="图片 27"/>
                      <p:cNvPicPr/>
                      <p:nvPr/>
                    </p:nvPicPr>
                    <p:blipFill>
                      <a:blip r:embed="rId30"/>
                      <a:stretch>
                        <a:fillRect/>
                      </a:stretch>
                    </p:blipFill>
                    <p:spPr>
                      <a:xfrm>
                        <a:off x="3698875" y="5193030"/>
                        <a:ext cx="419100" cy="203200"/>
                      </a:xfrm>
                      <a:prstGeom prst="rect">
                        <a:avLst/>
                      </a:prstGeom>
                      <a:solidFill>
                        <a:schemeClr val="bg1"/>
                      </a:solidFill>
                      <a:ln w="38100">
                        <a:noFill/>
                        <a:miter/>
                      </a:ln>
                    </p:spPr>
                  </p:pic>
                </p:oleObj>
              </mc:Fallback>
            </mc:AlternateContent>
          </a:graphicData>
        </a:graphic>
      </p:graphicFrame>
      <p:graphicFrame>
        <p:nvGraphicFramePr>
          <p:cNvPr id="85" name="对象 -2147479911"/>
          <p:cNvGraphicFramePr>
            <a:graphicFrameLocks noChangeAspect="1"/>
          </p:cNvGraphicFramePr>
          <p:nvPr/>
        </p:nvGraphicFramePr>
        <p:xfrm>
          <a:off x="5563235" y="5193030"/>
          <a:ext cx="355600" cy="203200"/>
        </p:xfrm>
        <a:graphic>
          <a:graphicData uri="http://schemas.openxmlformats.org/presentationml/2006/ole">
            <mc:AlternateContent xmlns:mc="http://schemas.openxmlformats.org/markup-compatibility/2006">
              <mc:Choice xmlns:v="urn:schemas-microsoft-com:vml" Requires="v">
                <p:oleObj spid="_x0000_s86" name="" r:id="rId31" imgW="355600" imgH="203200" progId="Equation.KSEE3">
                  <p:embed/>
                </p:oleObj>
              </mc:Choice>
              <mc:Fallback>
                <p:oleObj name="" r:id="rId31" imgW="355600" imgH="203200" progId="Equation.KSEE3">
                  <p:embed/>
                  <p:pic>
                    <p:nvPicPr>
                      <p:cNvPr id="0" name="图片 24"/>
                      <p:cNvPicPr/>
                      <p:nvPr/>
                    </p:nvPicPr>
                    <p:blipFill>
                      <a:blip r:embed="rId32"/>
                      <a:stretch>
                        <a:fillRect/>
                      </a:stretch>
                    </p:blipFill>
                    <p:spPr>
                      <a:xfrm>
                        <a:off x="5563235" y="5193030"/>
                        <a:ext cx="355600" cy="203200"/>
                      </a:xfrm>
                      <a:prstGeom prst="rect">
                        <a:avLst/>
                      </a:prstGeom>
                      <a:solidFill>
                        <a:schemeClr val="bg1"/>
                      </a:solidFill>
                      <a:ln w="38100">
                        <a:noFill/>
                        <a:miter/>
                      </a:ln>
                    </p:spPr>
                  </p:pic>
                </p:oleObj>
              </mc:Fallback>
            </mc:AlternateContent>
          </a:graphicData>
        </a:graphic>
      </p:graphicFrame>
      <p:graphicFrame>
        <p:nvGraphicFramePr>
          <p:cNvPr id="87" name="对象 -2147479863"/>
          <p:cNvGraphicFramePr>
            <a:graphicFrameLocks noChangeAspect="1"/>
          </p:cNvGraphicFramePr>
          <p:nvPr/>
        </p:nvGraphicFramePr>
        <p:xfrm>
          <a:off x="3711893" y="5502275"/>
          <a:ext cx="405765" cy="203200"/>
        </p:xfrm>
        <a:graphic>
          <a:graphicData uri="http://schemas.openxmlformats.org/presentationml/2006/ole">
            <mc:AlternateContent xmlns:mc="http://schemas.openxmlformats.org/markup-compatibility/2006">
              <mc:Choice xmlns:v="urn:schemas-microsoft-com:vml" Requires="v">
                <p:oleObj spid="_x0000_s88" name="" r:id="rId33" imgW="405765" imgH="203200" progId="Equation.KSEE3">
                  <p:embed/>
                </p:oleObj>
              </mc:Choice>
              <mc:Fallback>
                <p:oleObj name="" r:id="rId33" imgW="405765" imgH="203200" progId="Equation.KSEE3">
                  <p:embed/>
                  <p:pic>
                    <p:nvPicPr>
                      <p:cNvPr id="0" name="图片 22"/>
                      <p:cNvPicPr/>
                      <p:nvPr/>
                    </p:nvPicPr>
                    <p:blipFill>
                      <a:blip r:embed="rId34"/>
                      <a:stretch>
                        <a:fillRect/>
                      </a:stretch>
                    </p:blipFill>
                    <p:spPr>
                      <a:xfrm>
                        <a:off x="3711893" y="5502275"/>
                        <a:ext cx="405765" cy="203200"/>
                      </a:xfrm>
                      <a:prstGeom prst="rect">
                        <a:avLst/>
                      </a:prstGeom>
                      <a:solidFill>
                        <a:schemeClr val="bg1"/>
                      </a:solidFill>
                      <a:ln w="38100">
                        <a:noFill/>
                        <a:miter/>
                      </a:ln>
                    </p:spPr>
                  </p:pic>
                </p:oleObj>
              </mc:Fallback>
            </mc:AlternateContent>
          </a:graphicData>
        </a:graphic>
      </p:graphicFrame>
      <p:graphicFrame>
        <p:nvGraphicFramePr>
          <p:cNvPr id="89" name="对象 -2147479910"/>
          <p:cNvGraphicFramePr>
            <a:graphicFrameLocks noChangeAspect="1"/>
          </p:cNvGraphicFramePr>
          <p:nvPr/>
        </p:nvGraphicFramePr>
        <p:xfrm>
          <a:off x="5563235" y="5502275"/>
          <a:ext cx="355600" cy="203200"/>
        </p:xfrm>
        <a:graphic>
          <a:graphicData uri="http://schemas.openxmlformats.org/presentationml/2006/ole">
            <mc:AlternateContent xmlns:mc="http://schemas.openxmlformats.org/markup-compatibility/2006">
              <mc:Choice xmlns:v="urn:schemas-microsoft-com:vml" Requires="v">
                <p:oleObj spid="_x0000_s90" name="" r:id="rId35" imgW="355600" imgH="203200" progId="Equation.KSEE3">
                  <p:embed/>
                </p:oleObj>
              </mc:Choice>
              <mc:Fallback>
                <p:oleObj name="" r:id="rId35" imgW="355600" imgH="203200" progId="Equation.KSEE3">
                  <p:embed/>
                  <p:pic>
                    <p:nvPicPr>
                      <p:cNvPr id="0" name="图片 25"/>
                      <p:cNvPicPr/>
                      <p:nvPr/>
                    </p:nvPicPr>
                    <p:blipFill>
                      <a:blip r:embed="rId36"/>
                      <a:stretch>
                        <a:fillRect/>
                      </a:stretch>
                    </p:blipFill>
                    <p:spPr>
                      <a:xfrm>
                        <a:off x="5563235" y="5502275"/>
                        <a:ext cx="355600" cy="203200"/>
                      </a:xfrm>
                      <a:prstGeom prst="rect">
                        <a:avLst/>
                      </a:prstGeom>
                      <a:solidFill>
                        <a:schemeClr val="bg1"/>
                      </a:solidFill>
                      <a:ln w="38100">
                        <a:noFill/>
                        <a:miter/>
                      </a:ln>
                    </p:spPr>
                  </p:pic>
                </p:oleObj>
              </mc:Fallback>
            </mc:AlternateContent>
          </a:graphicData>
        </a:graphic>
      </p:graphicFrame>
      <p:graphicFrame>
        <p:nvGraphicFramePr>
          <p:cNvPr id="91" name="对象 -2147479862"/>
          <p:cNvGraphicFramePr>
            <a:graphicFrameLocks noChangeAspect="1"/>
          </p:cNvGraphicFramePr>
          <p:nvPr/>
        </p:nvGraphicFramePr>
        <p:xfrm>
          <a:off x="3679825" y="5834380"/>
          <a:ext cx="469900" cy="203200"/>
        </p:xfrm>
        <a:graphic>
          <a:graphicData uri="http://schemas.openxmlformats.org/presentationml/2006/ole">
            <mc:AlternateContent xmlns:mc="http://schemas.openxmlformats.org/markup-compatibility/2006">
              <mc:Choice xmlns:v="urn:schemas-microsoft-com:vml" Requires="v">
                <p:oleObj spid="_x0000_s92" name="" r:id="rId37" imgW="469900" imgH="203200" progId="Equation.KSEE3">
                  <p:embed/>
                </p:oleObj>
              </mc:Choice>
              <mc:Fallback>
                <p:oleObj name="" r:id="rId37" imgW="469900" imgH="203200" progId="Equation.KSEE3">
                  <p:embed/>
                  <p:pic>
                    <p:nvPicPr>
                      <p:cNvPr id="0" name="图片 23"/>
                      <p:cNvPicPr/>
                      <p:nvPr/>
                    </p:nvPicPr>
                    <p:blipFill>
                      <a:blip r:embed="rId38"/>
                      <a:stretch>
                        <a:fillRect/>
                      </a:stretch>
                    </p:blipFill>
                    <p:spPr>
                      <a:xfrm>
                        <a:off x="3679825" y="5834380"/>
                        <a:ext cx="469900" cy="203200"/>
                      </a:xfrm>
                      <a:prstGeom prst="rect">
                        <a:avLst/>
                      </a:prstGeom>
                      <a:solidFill>
                        <a:schemeClr val="bg1"/>
                      </a:solidFill>
                      <a:ln w="38100">
                        <a:noFill/>
                        <a:miter/>
                      </a:ln>
                    </p:spPr>
                  </p:pic>
                </p:oleObj>
              </mc:Fallback>
            </mc:AlternateContent>
          </a:graphicData>
        </a:graphic>
      </p:graphicFrame>
      <p:graphicFrame>
        <p:nvGraphicFramePr>
          <p:cNvPr id="93" name="对象 -2147479860"/>
          <p:cNvGraphicFramePr>
            <a:graphicFrameLocks noChangeAspect="1"/>
          </p:cNvGraphicFramePr>
          <p:nvPr/>
        </p:nvGraphicFramePr>
        <p:xfrm>
          <a:off x="5525135" y="5834380"/>
          <a:ext cx="431800" cy="203200"/>
        </p:xfrm>
        <a:graphic>
          <a:graphicData uri="http://schemas.openxmlformats.org/presentationml/2006/ole">
            <mc:AlternateContent xmlns:mc="http://schemas.openxmlformats.org/markup-compatibility/2006">
              <mc:Choice xmlns:v="urn:schemas-microsoft-com:vml" Requires="v">
                <p:oleObj spid="_x0000_s94" name="" r:id="rId39" imgW="431800" imgH="203200" progId="Equation.KSEE3">
                  <p:embed/>
                </p:oleObj>
              </mc:Choice>
              <mc:Fallback>
                <p:oleObj name="" r:id="rId39" imgW="431800" imgH="203200" progId="Equation.KSEE3">
                  <p:embed/>
                  <p:pic>
                    <p:nvPicPr>
                      <p:cNvPr id="0" name="图片 26"/>
                      <p:cNvPicPr/>
                      <p:nvPr/>
                    </p:nvPicPr>
                    <p:blipFill>
                      <a:blip r:embed="rId40"/>
                      <a:stretch>
                        <a:fillRect/>
                      </a:stretch>
                    </p:blipFill>
                    <p:spPr>
                      <a:xfrm>
                        <a:off x="5525135" y="5834380"/>
                        <a:ext cx="431800" cy="203200"/>
                      </a:xfrm>
                      <a:prstGeom prst="rect">
                        <a:avLst/>
                      </a:prstGeom>
                      <a:solidFill>
                        <a:schemeClr val="bg1"/>
                      </a:solidFill>
                      <a:ln w="38100">
                        <a:noFill/>
                        <a:miter/>
                      </a:ln>
                    </p:spPr>
                  </p:pic>
                </p:oleObj>
              </mc:Fallback>
            </mc:AlternateContent>
          </a:graphicData>
        </a:graphic>
      </p:graphicFrame>
      <p:sp>
        <p:nvSpPr>
          <p:cNvPr id="95" name="文本框 94"/>
          <p:cNvSpPr txBox="1"/>
          <p:nvPr/>
        </p:nvSpPr>
        <p:spPr>
          <a:xfrm>
            <a:off x="3025775" y="5045710"/>
            <a:ext cx="76962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旋转矩阵</a:t>
            </a:r>
            <a:endParaRPr lang="en-US" altLang="zh-CN" sz="1000" b="0">
              <a:solidFill>
                <a:schemeClr val="bg1"/>
              </a:solidFill>
              <a:latin typeface="+mn-ea"/>
            </a:endParaRPr>
          </a:p>
        </p:txBody>
      </p:sp>
      <p:sp>
        <p:nvSpPr>
          <p:cNvPr id="96" name="文本框 95"/>
          <p:cNvSpPr txBox="1"/>
          <p:nvPr/>
        </p:nvSpPr>
        <p:spPr>
          <a:xfrm>
            <a:off x="3039745" y="5347970"/>
            <a:ext cx="76962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转移矩阵</a:t>
            </a:r>
            <a:endParaRPr lang="en-US" altLang="zh-CN" sz="1000" b="0">
              <a:solidFill>
                <a:schemeClr val="bg1"/>
              </a:solidFill>
              <a:latin typeface="+mn-ea"/>
            </a:endParaRPr>
          </a:p>
        </p:txBody>
      </p:sp>
      <p:sp>
        <p:nvSpPr>
          <p:cNvPr id="97" name="文本框 96"/>
          <p:cNvSpPr txBox="1"/>
          <p:nvPr/>
        </p:nvSpPr>
        <p:spPr>
          <a:xfrm>
            <a:off x="3025775" y="5705475"/>
            <a:ext cx="76962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相似变换</a:t>
            </a:r>
            <a:endParaRPr lang="zh-CN" altLang="en-US" sz="1000" b="0">
              <a:solidFill>
                <a:schemeClr val="bg1"/>
              </a:solidFill>
              <a:latin typeface="+mn-ea"/>
            </a:endParaRPr>
          </a:p>
        </p:txBody>
      </p:sp>
      <p:sp>
        <p:nvSpPr>
          <p:cNvPr id="98" name="文本框 97"/>
          <p:cNvSpPr txBox="1"/>
          <p:nvPr/>
        </p:nvSpPr>
        <p:spPr>
          <a:xfrm>
            <a:off x="3786505" y="4794250"/>
            <a:ext cx="769620"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李群</a:t>
            </a:r>
            <a:endParaRPr lang="zh-CN" altLang="en-US" sz="1000" b="0">
              <a:solidFill>
                <a:schemeClr val="bg1"/>
              </a:solidFill>
              <a:latin typeface="+mn-ea"/>
            </a:endParaRPr>
          </a:p>
        </p:txBody>
      </p:sp>
      <p:sp>
        <p:nvSpPr>
          <p:cNvPr id="99" name="文本框 98"/>
          <p:cNvSpPr txBox="1"/>
          <p:nvPr/>
        </p:nvSpPr>
        <p:spPr>
          <a:xfrm>
            <a:off x="5116830" y="4794250"/>
            <a:ext cx="769620"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李代数</a:t>
            </a:r>
            <a:endParaRPr lang="zh-CN" altLang="en-US" sz="1000" b="0">
              <a:solidFill>
                <a:schemeClr val="bg1"/>
              </a:solidFill>
              <a:latin typeface="+mn-ea"/>
            </a:endParaRPr>
          </a:p>
        </p:txBody>
      </p:sp>
      <p:pic>
        <p:nvPicPr>
          <p:cNvPr id="100" name="图片 99"/>
          <p:cNvPicPr>
            <a:picLocks noChangeAspect="1"/>
          </p:cNvPicPr>
          <p:nvPr/>
        </p:nvPicPr>
        <p:blipFill>
          <a:blip r:embed="rId41"/>
          <a:stretch>
            <a:fillRect/>
          </a:stretch>
        </p:blipFill>
        <p:spPr>
          <a:xfrm>
            <a:off x="6233160" y="2084705"/>
            <a:ext cx="2837815" cy="854075"/>
          </a:xfrm>
          <a:prstGeom prst="rect">
            <a:avLst/>
          </a:prstGeom>
        </p:spPr>
      </p:pic>
      <p:sp>
        <p:nvSpPr>
          <p:cNvPr id="101" name="椭圆 100"/>
          <p:cNvSpPr/>
          <p:nvPr/>
        </p:nvSpPr>
        <p:spPr>
          <a:xfrm>
            <a:off x="3101340" y="2580640"/>
            <a:ext cx="177800" cy="370840"/>
          </a:xfrm>
          <a:prstGeom prst="ellipse">
            <a:avLst/>
          </a:prstGeom>
          <a:noFill/>
          <a:ln w="12700">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2" name="文本框 101"/>
          <p:cNvSpPr txBox="1"/>
          <p:nvPr/>
        </p:nvSpPr>
        <p:spPr>
          <a:xfrm>
            <a:off x="316230" y="3158490"/>
            <a:ext cx="7216775" cy="368300"/>
          </a:xfrm>
          <a:prstGeom prst="rect">
            <a:avLst/>
          </a:prstGeom>
        </p:spPr>
        <p:txBody>
          <a:bodyPr wrap="square">
            <a:spAutoFit/>
          </a:bodyPr>
          <a:p>
            <a:pPr marL="0" indent="0"/>
            <a:r>
              <a:rPr lang="en-US" altLang="zh-CN">
                <a:solidFill>
                  <a:srgbClr val="FF0000"/>
                </a:solidFill>
              </a:rPr>
              <a:t>Lie groups are named after Norwegian mathematician </a:t>
            </a:r>
            <a:r>
              <a:rPr lang="en-US" altLang="zh-CN">
                <a:solidFill>
                  <a:srgbClr val="FF0000"/>
                </a:solidFill>
                <a:highlight>
                  <a:srgbClr val="008000"/>
                </a:highlight>
              </a:rPr>
              <a:t>Sophus Lie</a:t>
            </a:r>
            <a:endParaRPr lang="en-US" altLang="zh-CN">
              <a:solidFill>
                <a:srgbClr val="FF0000"/>
              </a:solidFill>
              <a:highlight>
                <a:srgbClr val="008000"/>
              </a:highlight>
            </a:endParaRPr>
          </a:p>
        </p:txBody>
      </p:sp>
      <p:cxnSp>
        <p:nvCxnSpPr>
          <p:cNvPr id="104" name="直接箭头连接符 103"/>
          <p:cNvCxnSpPr>
            <a:stCxn id="101" idx="2"/>
          </p:cNvCxnSpPr>
          <p:nvPr/>
        </p:nvCxnSpPr>
        <p:spPr>
          <a:xfrm flipH="1">
            <a:off x="977900" y="2766060"/>
            <a:ext cx="2123440" cy="3568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5" name="文本框 104"/>
          <p:cNvSpPr txBox="1"/>
          <p:nvPr/>
        </p:nvSpPr>
        <p:spPr>
          <a:xfrm>
            <a:off x="3698875" y="6237605"/>
            <a:ext cx="2997200" cy="553085"/>
          </a:xfrm>
          <a:prstGeom prst="rect">
            <a:avLst/>
          </a:prstGeom>
          <a:noFill/>
          <a:ln w="9525">
            <a:noFill/>
          </a:ln>
        </p:spPr>
        <p:txBody>
          <a:bodyPr wrap="square">
            <a:spAutoFit/>
          </a:bodyPr>
          <a:p>
            <a:pPr indent="0"/>
            <a:r>
              <a:rPr lang="zh-CN" altLang="en-US" sz="1000">
                <a:solidFill>
                  <a:schemeClr val="bg1"/>
                </a:solidFill>
              </a:rPr>
              <a:t>李群李代数开源库：</a:t>
            </a:r>
            <a:endParaRPr lang="en-US" sz="1000">
              <a:solidFill>
                <a:schemeClr val="bg1"/>
              </a:solidFill>
            </a:endParaRPr>
          </a:p>
          <a:p>
            <a:pPr marL="171450" indent="-171450">
              <a:buFont typeface="Arial" panose="020B0604020202020204" pitchFamily="34" charset="0"/>
              <a:buChar char="•"/>
            </a:pPr>
            <a:r>
              <a:rPr lang="en-US" sz="1000">
                <a:solidFill>
                  <a:schemeClr val="bg1"/>
                </a:solidFill>
              </a:rPr>
              <a:t>https://github.com/strasdat/Sophus</a:t>
            </a:r>
            <a:endParaRPr lang="en-US" sz="1000">
              <a:solidFill>
                <a:schemeClr val="bg1"/>
              </a:solidFill>
            </a:endParaRPr>
          </a:p>
          <a:p>
            <a:pPr marL="171450" indent="-171450">
              <a:buFont typeface="Arial" panose="020B0604020202020204" pitchFamily="34" charset="0"/>
              <a:buChar char="•"/>
            </a:pPr>
            <a:r>
              <a:rPr lang="en-US" altLang="en-US" sz="1000">
                <a:solidFill>
                  <a:schemeClr val="bg1"/>
                </a:solidFill>
              </a:rPr>
              <a:t>https://github.com/artivis/manif</a:t>
            </a:r>
            <a:endParaRPr lang="en-US" altLang="en-US" sz="1000">
              <a:solidFill>
                <a:schemeClr val="bg1"/>
              </a:solidFill>
            </a:endParaRPr>
          </a:p>
        </p:txBody>
      </p:sp>
    </p:spTree>
    <p:custDataLst>
      <p:tags r:id="rId4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blinds(horizontal)">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linds(horizontal)">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wheel(1)">
                                      <p:cBhvr>
                                        <p:cTn id="42" dur="20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blinds(horizontal)">
                                      <p:cBhvr>
                                        <p:cTn id="47" dur="500"/>
                                        <p:tgtEl>
                                          <p:spTgt spid="10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blinds(horizontal)">
                                      <p:cBhvr>
                                        <p:cTn id="50" dur="500"/>
                                        <p:tgtEl>
                                          <p:spTgt spid="10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linds(horizontal)">
                                      <p:cBhvr>
                                        <p:cTn id="55" dur="500"/>
                                        <p:tgtEl>
                                          <p:spTgt spid="6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blinds(horizontal)">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blinds(horizontal)">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blinds(horizontal)">
                                      <p:cBhvr>
                                        <p:cTn id="70" dur="500"/>
                                        <p:tgtEl>
                                          <p:spTgt spid="9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blinds(horizontal)">
                                      <p:cBhvr>
                                        <p:cTn id="73" dur="500"/>
                                        <p:tgtEl>
                                          <p:spTgt spid="99"/>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blinds(horizontal)">
                                      <p:cBhvr>
                                        <p:cTn id="78" dur="500"/>
                                        <p:tgtEl>
                                          <p:spTgt spid="83"/>
                                        </p:tgtEl>
                                      </p:cBhvr>
                                    </p:animEffect>
                                  </p:childTnLst>
                                </p:cTn>
                              </p:par>
                              <p:par>
                                <p:cTn id="79" presetID="3" presetClass="entr" presetSubtype="1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blinds(horizontal)">
                                      <p:cBhvr>
                                        <p:cTn id="81" dur="500"/>
                                        <p:tgtEl>
                                          <p:spTgt spid="71"/>
                                        </p:tgtEl>
                                      </p:cBhvr>
                                    </p:animEffect>
                                  </p:childTnLst>
                                </p:cTn>
                              </p:par>
                              <p:par>
                                <p:cTn id="82" presetID="3" presetClass="entr" presetSubtype="10" fill="hold"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blinds(horizontal)">
                                      <p:cBhvr>
                                        <p:cTn id="84" dur="500"/>
                                        <p:tgtEl>
                                          <p:spTgt spid="77"/>
                                        </p:tgtEl>
                                      </p:cBhvr>
                                    </p:animEffect>
                                  </p:childTnLst>
                                </p:cTn>
                              </p:par>
                              <p:par>
                                <p:cTn id="85" presetID="3" presetClass="entr" presetSubtype="10" fill="hold"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blinds(horizontal)">
                                      <p:cBhvr>
                                        <p:cTn id="87" dur="500"/>
                                        <p:tgtEl>
                                          <p:spTgt spid="85"/>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blinds(horizontal)">
                                      <p:cBhvr>
                                        <p:cTn id="90" dur="500"/>
                                        <p:tgtEl>
                                          <p:spTgt spid="95"/>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blinds(horizontal)">
                                      <p:cBhvr>
                                        <p:cTn id="95" dur="500"/>
                                        <p:tgtEl>
                                          <p:spTgt spid="79"/>
                                        </p:tgtEl>
                                      </p:cBhvr>
                                    </p:animEffect>
                                  </p:childTnLst>
                                </p:cTn>
                              </p:par>
                              <p:par>
                                <p:cTn id="96" presetID="3" presetClass="entr" presetSubtype="10" fill="hold"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blinds(horizontal)">
                                      <p:cBhvr>
                                        <p:cTn id="98" dur="500"/>
                                        <p:tgtEl>
                                          <p:spTgt spid="89"/>
                                        </p:tgtEl>
                                      </p:cBhvr>
                                    </p:animEffect>
                                  </p:childTnLst>
                                </p:cTn>
                              </p:par>
                              <p:par>
                                <p:cTn id="99" presetID="3" presetClass="entr" presetSubtype="10" fill="hold"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blinds(horizontal)">
                                      <p:cBhvr>
                                        <p:cTn id="101" dur="500"/>
                                        <p:tgtEl>
                                          <p:spTgt spid="73"/>
                                        </p:tgtEl>
                                      </p:cBhvr>
                                    </p:animEffect>
                                  </p:childTnLst>
                                </p:cTn>
                              </p:par>
                              <p:par>
                                <p:cTn id="102" presetID="3" presetClass="entr" presetSubtype="10" fill="hold" nodeType="withEffect">
                                  <p:stCondLst>
                                    <p:cond delay="0"/>
                                  </p:stCondLst>
                                  <p:childTnLst>
                                    <p:set>
                                      <p:cBhvr>
                                        <p:cTn id="103" dur="1" fill="hold">
                                          <p:stCondLst>
                                            <p:cond delay="0"/>
                                          </p:stCondLst>
                                        </p:cTn>
                                        <p:tgtEl>
                                          <p:spTgt spid="87"/>
                                        </p:tgtEl>
                                        <p:attrNameLst>
                                          <p:attrName>style.visibility</p:attrName>
                                        </p:attrNameLst>
                                      </p:cBhvr>
                                      <p:to>
                                        <p:strVal val="visible"/>
                                      </p:to>
                                    </p:set>
                                    <p:animEffect transition="in" filter="blinds(horizontal)">
                                      <p:cBhvr>
                                        <p:cTn id="104" dur="500"/>
                                        <p:tgtEl>
                                          <p:spTgt spid="87"/>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blinds(horizontal)">
                                      <p:cBhvr>
                                        <p:cTn id="107" dur="500"/>
                                        <p:tgtEl>
                                          <p:spTgt spid="96"/>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blinds(horizontal)">
                                      <p:cBhvr>
                                        <p:cTn id="112" dur="500"/>
                                        <p:tgtEl>
                                          <p:spTgt spid="93"/>
                                        </p:tgtEl>
                                      </p:cBhvr>
                                    </p:animEffect>
                                  </p:childTnLst>
                                </p:cTn>
                              </p:par>
                              <p:par>
                                <p:cTn id="113" presetID="3" presetClass="entr" presetSubtype="10" fill="hold" nodeType="with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blinds(horizontal)">
                                      <p:cBhvr>
                                        <p:cTn id="115" dur="500"/>
                                        <p:tgtEl>
                                          <p:spTgt spid="81"/>
                                        </p:tgtEl>
                                      </p:cBhvr>
                                    </p:animEffect>
                                  </p:childTnLst>
                                </p:cTn>
                              </p:par>
                              <p:par>
                                <p:cTn id="116" presetID="3" presetClass="entr" presetSubtype="10" fill="hold" nodeType="with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blinds(horizontal)">
                                      <p:cBhvr>
                                        <p:cTn id="118" dur="500"/>
                                        <p:tgtEl>
                                          <p:spTgt spid="75"/>
                                        </p:tgtEl>
                                      </p:cBhvr>
                                    </p:animEffect>
                                  </p:childTnLst>
                                </p:cTn>
                              </p:par>
                              <p:par>
                                <p:cTn id="119" presetID="3" presetClass="entr" presetSubtype="10" fill="hold" nodeType="withEffect">
                                  <p:stCondLst>
                                    <p:cond delay="0"/>
                                  </p:stCondLst>
                                  <p:childTnLst>
                                    <p:set>
                                      <p:cBhvr>
                                        <p:cTn id="120" dur="1" fill="hold">
                                          <p:stCondLst>
                                            <p:cond delay="0"/>
                                          </p:stCondLst>
                                        </p:cTn>
                                        <p:tgtEl>
                                          <p:spTgt spid="91"/>
                                        </p:tgtEl>
                                        <p:attrNameLst>
                                          <p:attrName>style.visibility</p:attrName>
                                        </p:attrNameLst>
                                      </p:cBhvr>
                                      <p:to>
                                        <p:strVal val="visible"/>
                                      </p:to>
                                    </p:set>
                                    <p:animEffect transition="in" filter="blinds(horizontal)">
                                      <p:cBhvr>
                                        <p:cTn id="121" dur="500"/>
                                        <p:tgtEl>
                                          <p:spTgt spid="91"/>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97"/>
                                        </p:tgtEl>
                                        <p:attrNameLst>
                                          <p:attrName>style.visibility</p:attrName>
                                        </p:attrNameLst>
                                      </p:cBhvr>
                                      <p:to>
                                        <p:strVal val="visible"/>
                                      </p:to>
                                    </p:set>
                                    <p:animEffect transition="in" filter="blinds(horizontal)">
                                      <p:cBhvr>
                                        <p:cTn id="124" dur="500"/>
                                        <p:tgtEl>
                                          <p:spTgt spid="97"/>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linds(horizontal)">
                                      <p:cBhvr>
                                        <p:cTn id="12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01" grpId="0" bldLvl="0" animBg="1"/>
      <p:bldP spid="102" grpId="0"/>
      <p:bldP spid="68" grpId="0" animBg="1"/>
      <p:bldP spid="70" grpId="0" animBg="1"/>
      <p:bldP spid="98" grpId="0"/>
      <p:bldP spid="99" grpId="0"/>
      <p:bldP spid="95" grpId="0"/>
      <p:bldP spid="96" grpId="0"/>
      <p:bldP spid="97" grpId="0"/>
      <p:bldP spid="10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lgn="l">
              <a:buFont typeface="+mj-ea"/>
              <a:buNone/>
            </a:pPr>
            <a:r>
              <a:rPr lang="zh-CN" altLang="en-US" sz="1400">
                <a:solidFill>
                  <a:srgbClr val="FFFF00"/>
                </a:solidFill>
                <a:latin typeface="+mn-ea"/>
                <a:sym typeface="+mn-ea"/>
              </a:rPr>
              <a:t>三维空间运动</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116830" y="1602105"/>
            <a:ext cx="610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5799455" y="131381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5918835" y="1349375"/>
            <a:ext cx="2453640" cy="737235"/>
          </a:xfrm>
          <a:prstGeom prst="rect">
            <a:avLst/>
          </a:prstGeom>
          <a:noFill/>
        </p:spPr>
        <p:txBody>
          <a:bodyPr wrap="square" rtlCol="0" anchor="t">
            <a:spAutoFit/>
          </a:bodyPr>
          <a:p>
            <a:pPr indent="0" algn="l">
              <a:buFont typeface="+mj-ea"/>
              <a:buNone/>
            </a:pPr>
            <a:r>
              <a:rPr lang="zh-CN" altLang="en-US" sz="1400">
                <a:solidFill>
                  <a:schemeClr val="bg1"/>
                </a:solidFill>
                <a:latin typeface="+mn-ea"/>
                <a:sym typeface="+mn-ea"/>
              </a:rPr>
              <a:t>欧拉角、旋转矩阵、四元数</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转移矩阵</a:t>
            </a:r>
            <a:endParaRPr lang="zh-CN" altLang="en-US" sz="1400">
              <a:solidFill>
                <a:srgbClr val="FFFF00"/>
              </a:solidFill>
              <a:latin typeface="+mn-ea"/>
              <a:sym typeface="+mn-ea"/>
            </a:endParaRPr>
          </a:p>
          <a:p>
            <a:pPr indent="0" algn="l">
              <a:buFont typeface="+mj-ea"/>
              <a:buNone/>
            </a:pPr>
            <a:r>
              <a:rPr lang="zh-CN" altLang="en-US" sz="1400">
                <a:solidFill>
                  <a:srgbClr val="FDF731"/>
                </a:solidFill>
                <a:latin typeface="+mn-ea"/>
                <a:sym typeface="+mn-ea"/>
              </a:rPr>
              <a:t>李群、李代数</a:t>
            </a:r>
            <a:endParaRPr lang="zh-CN" altLang="en-US" sz="1400">
              <a:solidFill>
                <a:srgbClr val="FDF731"/>
              </a:solidFill>
              <a:latin typeface="+mn-ea"/>
              <a:sym typeface="+mn-ea"/>
            </a:endParaRPr>
          </a:p>
        </p:txBody>
      </p:sp>
      <p:sp>
        <p:nvSpPr>
          <p:cNvPr id="10" name="文本框 9"/>
          <p:cNvSpPr txBox="1"/>
          <p:nvPr/>
        </p:nvSpPr>
        <p:spPr>
          <a:xfrm>
            <a:off x="8399145" y="897255"/>
            <a:ext cx="3733165" cy="101473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旋转矩阵内的各元素取值受到内在约束，即旋转矩阵为正交且旋转矩阵的行列式为1。在采用优化方法进行SLAM位姿估计时，这种内在约束让优化求解变得非常困难。</a:t>
            </a:r>
            <a:endParaRPr lang="zh-CN" altLang="en-US" sz="1000" b="0">
              <a:solidFill>
                <a:srgbClr val="FFFF00"/>
              </a:solidFill>
              <a:latin typeface="+mn-ea"/>
            </a:endParaRPr>
          </a:p>
        </p:txBody>
      </p:sp>
      <p:sp>
        <p:nvSpPr>
          <p:cNvPr id="22" name="文本框 21"/>
          <p:cNvSpPr txBox="1"/>
          <p:nvPr/>
        </p:nvSpPr>
        <p:spPr>
          <a:xfrm>
            <a:off x="6844030" y="3772535"/>
            <a:ext cx="3460115" cy="2999740"/>
          </a:xfrm>
          <a:prstGeom prst="rect">
            <a:avLst/>
          </a:prstGeom>
          <a:noFill/>
          <a:ln w="9525">
            <a:noFill/>
          </a:ln>
        </p:spPr>
        <p:txBody>
          <a:bodyPr wrap="square">
            <a:spAutoFit/>
          </a:bodyPr>
          <a:p>
            <a:pPr indent="0">
              <a:lnSpc>
                <a:spcPct val="150000"/>
              </a:lnSpc>
              <a:buFont typeface="Wingdings" panose="05000000000000000000" charset="0"/>
              <a:buNone/>
            </a:pPr>
            <a:r>
              <a:rPr lang="zh-CN" altLang="en-US" sz="1400" b="0">
                <a:solidFill>
                  <a:srgbClr val="FF0000"/>
                </a:solidFill>
                <a:latin typeface="+mn-ea"/>
              </a:rPr>
              <a:t>待估量的优化迭代策略：</a:t>
            </a:r>
            <a:endParaRPr lang="zh-CN" altLang="en-US" sz="1400" b="0">
              <a:solidFill>
                <a:srgbClr val="FF0000"/>
              </a:solidFill>
              <a:latin typeface="+mn-ea"/>
            </a:endParaRPr>
          </a:p>
          <a:p>
            <a:pPr indent="0">
              <a:lnSpc>
                <a:spcPct val="150000"/>
              </a:lnSpc>
              <a:buFont typeface="Wingdings" panose="05000000000000000000" charset="0"/>
              <a:buNone/>
            </a:pPr>
            <a:r>
              <a:rPr lang="zh-CN" altLang="en-US" sz="1400" b="0">
                <a:solidFill>
                  <a:srgbClr val="FFFF00"/>
                </a:solidFill>
                <a:latin typeface="+mn-ea"/>
              </a:rPr>
              <a:t>【方法</a:t>
            </a:r>
            <a:r>
              <a:rPr lang="en-US" altLang="zh-CN" sz="1400" b="0">
                <a:solidFill>
                  <a:srgbClr val="FFFF00"/>
                </a:solidFill>
                <a:latin typeface="+mn-ea"/>
              </a:rPr>
              <a:t>1</a:t>
            </a:r>
            <a:r>
              <a:rPr lang="zh-CN" altLang="en-US" sz="1400" b="0">
                <a:solidFill>
                  <a:srgbClr val="FFFF00"/>
                </a:solidFill>
                <a:latin typeface="+mn-ea"/>
              </a:rPr>
              <a:t>：</a:t>
            </a:r>
            <a:r>
              <a:rPr lang="zh-CN" altLang="en-US" sz="1400">
                <a:solidFill>
                  <a:srgbClr val="FFFF00"/>
                </a:solidFill>
                <a:latin typeface="+mn-ea"/>
                <a:sym typeface="+mn-ea"/>
              </a:rPr>
              <a:t>求导</a:t>
            </a:r>
            <a:r>
              <a:rPr lang="zh-CN" altLang="en-US" sz="1400" b="0">
                <a:solidFill>
                  <a:srgbClr val="FFFF00"/>
                </a:solidFill>
                <a:latin typeface="+mn-ea"/>
              </a:rPr>
              <a:t>】</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①将待估量从李群变换到李代数</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②计算左雅克比矩阵</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③梯度下降</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rgbClr val="FFFF00"/>
                </a:solidFill>
                <a:latin typeface="+mn-ea"/>
              </a:rPr>
              <a:t>【方法</a:t>
            </a:r>
            <a:r>
              <a:rPr lang="en-US" altLang="zh-CN" sz="1400" b="0">
                <a:solidFill>
                  <a:srgbClr val="FFFF00"/>
                </a:solidFill>
                <a:latin typeface="+mn-ea"/>
              </a:rPr>
              <a:t>2</a:t>
            </a:r>
            <a:r>
              <a:rPr lang="zh-CN" altLang="en-US" sz="1400" b="0">
                <a:solidFill>
                  <a:srgbClr val="FFFF00"/>
                </a:solidFill>
                <a:latin typeface="+mn-ea"/>
              </a:rPr>
              <a:t>：扰动】</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①在带估量上施加一个扰动</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②求能使目标函数下降的扰动量的李代数</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③利用该扰动进行优化迭代</a:t>
            </a:r>
            <a:endParaRPr lang="zh-CN" altLang="en-US" sz="1400" b="0">
              <a:solidFill>
                <a:schemeClr val="bg1"/>
              </a:solidFill>
              <a:latin typeface="+mn-ea"/>
            </a:endParaRPr>
          </a:p>
        </p:txBody>
      </p:sp>
      <p:pic>
        <p:nvPicPr>
          <p:cNvPr id="9" name="图片 8" descr="图片8"/>
          <p:cNvPicPr>
            <a:picLocks noChangeAspect="1"/>
          </p:cNvPicPr>
          <p:nvPr/>
        </p:nvPicPr>
        <p:blipFill>
          <a:blip r:embed="rId8"/>
          <a:stretch>
            <a:fillRect/>
          </a:stretch>
        </p:blipFill>
        <p:spPr>
          <a:xfrm>
            <a:off x="245745" y="3116580"/>
            <a:ext cx="6309995" cy="2704465"/>
          </a:xfrm>
          <a:prstGeom prst="rect">
            <a:avLst/>
          </a:prstGeom>
        </p:spPr>
      </p:pic>
      <p:graphicFrame>
        <p:nvGraphicFramePr>
          <p:cNvPr id="12" name="对象 -2147481417"/>
          <p:cNvGraphicFramePr>
            <a:graphicFrameLocks noChangeAspect="1"/>
          </p:cNvGraphicFramePr>
          <p:nvPr/>
        </p:nvGraphicFramePr>
        <p:xfrm>
          <a:off x="6983095" y="2207260"/>
          <a:ext cx="3321050" cy="1638935"/>
        </p:xfrm>
        <a:graphic>
          <a:graphicData uri="http://schemas.openxmlformats.org/presentationml/2006/ole">
            <mc:AlternateContent xmlns:mc="http://schemas.openxmlformats.org/markup-compatibility/2006">
              <mc:Choice xmlns:v="urn:schemas-microsoft-com:vml" Requires="v">
                <p:oleObj spid="_x0000_s58" name="" r:id="rId9" imgW="3860800" imgH="1905000" progId="Equation.KSEE3">
                  <p:embed/>
                </p:oleObj>
              </mc:Choice>
              <mc:Fallback>
                <p:oleObj name="" r:id="rId9" imgW="3860800" imgH="1905000" progId="Equation.KSEE3">
                  <p:embed/>
                  <p:pic>
                    <p:nvPicPr>
                      <p:cNvPr id="0" name="图片 39"/>
                      <p:cNvPicPr/>
                      <p:nvPr/>
                    </p:nvPicPr>
                    <p:blipFill>
                      <a:blip r:embed="rId10"/>
                      <a:stretch>
                        <a:fillRect/>
                      </a:stretch>
                    </p:blipFill>
                    <p:spPr>
                      <a:xfrm>
                        <a:off x="6983095" y="2207260"/>
                        <a:ext cx="3321050" cy="1638935"/>
                      </a:xfrm>
                      <a:prstGeom prst="rect">
                        <a:avLst/>
                      </a:prstGeom>
                      <a:solidFill>
                        <a:schemeClr val="bg1"/>
                      </a:solidFill>
                      <a:ln w="38100">
                        <a:noFill/>
                        <a:miter/>
                      </a:ln>
                    </p:spPr>
                  </p:pic>
                </p:oleObj>
              </mc:Fallback>
            </mc:AlternateContent>
          </a:graphicData>
        </a:graphic>
      </p:graphicFrame>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rgbClr val="FFFF00"/>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017135" y="1805305"/>
            <a:ext cx="25774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712075" y="1515110"/>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874635" y="1558290"/>
            <a:ext cx="2453640" cy="737235"/>
          </a:xfrm>
          <a:prstGeom prst="rect">
            <a:avLst/>
          </a:prstGeom>
          <a:noFill/>
        </p:spPr>
        <p:txBody>
          <a:bodyPr wrap="square" rtlCol="0" anchor="t">
            <a:spAutoFit/>
          </a:bodyPr>
          <a:p>
            <a:pPr indent="0">
              <a:buFont typeface="+mj-ea"/>
              <a:buNone/>
            </a:pPr>
            <a:r>
              <a:rPr lang="en-US" altLang="zh-CN" sz="1400">
                <a:solidFill>
                  <a:srgbClr val="FFFF00"/>
                </a:solidFill>
                <a:latin typeface="+mn-ea"/>
                <a:sym typeface="+mn-ea"/>
              </a:rPr>
              <a:t>2D-2D</a:t>
            </a:r>
            <a:r>
              <a:rPr lang="zh-CN" altLang="en-US" sz="1400">
                <a:solidFill>
                  <a:srgbClr val="FFFF00"/>
                </a:solidFill>
                <a:latin typeface="+mn-ea"/>
                <a:sym typeface="+mn-ea"/>
              </a:rPr>
              <a:t>模型</a:t>
            </a:r>
            <a:endParaRPr lang="zh-CN" altLang="en-US" sz="1400">
              <a:solidFill>
                <a:srgbClr val="FFFF00"/>
              </a:solidFill>
              <a:latin typeface="+mn-ea"/>
              <a:sym typeface="+mn-ea"/>
            </a:endParaRPr>
          </a:p>
          <a:p>
            <a:pPr indent="0">
              <a:buFont typeface="+mj-ea"/>
              <a:buNone/>
            </a:pPr>
            <a:r>
              <a:rPr lang="en-US" altLang="zh-CN" sz="1400">
                <a:solidFill>
                  <a:schemeClr val="bg1"/>
                </a:solidFill>
                <a:latin typeface="+mn-ea"/>
                <a:sym typeface="+mn-ea"/>
              </a:rPr>
              <a:t>3D-2D</a:t>
            </a:r>
            <a:r>
              <a:rPr lang="zh-CN" altLang="en-US" sz="1400">
                <a:solidFill>
                  <a:schemeClr val="bg1"/>
                </a:solidFill>
                <a:latin typeface="+mn-ea"/>
                <a:sym typeface="+mn-ea"/>
              </a:rPr>
              <a:t>模型</a:t>
            </a:r>
            <a:endParaRPr lang="zh-CN" altLang="en-US" sz="1400">
              <a:solidFill>
                <a:srgbClr val="FFFF00"/>
              </a:solidFill>
              <a:latin typeface="+mn-ea"/>
              <a:sym typeface="+mn-ea"/>
            </a:endParaRPr>
          </a:p>
          <a:p>
            <a:pPr indent="0">
              <a:buFont typeface="+mj-ea"/>
              <a:buNone/>
            </a:pPr>
            <a:r>
              <a:rPr lang="en-US" altLang="zh-CN" sz="1400">
                <a:solidFill>
                  <a:schemeClr val="bg1"/>
                </a:solidFill>
                <a:latin typeface="+mn-ea"/>
                <a:sym typeface="+mn-ea"/>
              </a:rPr>
              <a:t>3D-3D</a:t>
            </a:r>
            <a:r>
              <a:rPr lang="zh-CN" altLang="en-US" sz="1400">
                <a:solidFill>
                  <a:schemeClr val="bg1"/>
                </a:solidFill>
                <a:latin typeface="+mn-ea"/>
                <a:sym typeface="+mn-ea"/>
              </a:rPr>
              <a:t>模型</a:t>
            </a:r>
            <a:endParaRPr lang="zh-CN" altLang="en-US" sz="1400">
              <a:solidFill>
                <a:srgbClr val="FDF731"/>
              </a:solidFill>
              <a:latin typeface="+mn-ea"/>
              <a:sym typeface="+mn-ea"/>
            </a:endParaRPr>
          </a:p>
        </p:txBody>
      </p:sp>
      <p:sp>
        <p:nvSpPr>
          <p:cNvPr id="14" name="文本框 13"/>
          <p:cNvSpPr txBox="1"/>
          <p:nvPr/>
        </p:nvSpPr>
        <p:spPr>
          <a:xfrm>
            <a:off x="5106670" y="1581785"/>
            <a:ext cx="2330450" cy="275590"/>
          </a:xfrm>
          <a:prstGeom prst="rect">
            <a:avLst/>
          </a:prstGeom>
          <a:noFill/>
        </p:spPr>
        <p:txBody>
          <a:bodyPr wrap="square" rtlCol="0">
            <a:spAutoFit/>
          </a:bodyPr>
          <a:p>
            <a:r>
              <a:rPr lang="zh-CN" altLang="en-US" sz="1200">
                <a:solidFill>
                  <a:schemeClr val="accent1"/>
                </a:solidFill>
              </a:rPr>
              <a:t>按照模型中给定已知条件的不同</a:t>
            </a:r>
            <a:endParaRPr lang="zh-CN" altLang="en-US" sz="1200">
              <a:solidFill>
                <a:schemeClr val="accent1"/>
              </a:solidFill>
            </a:endParaRPr>
          </a:p>
        </p:txBody>
      </p:sp>
      <p:grpSp>
        <p:nvGrpSpPr>
          <p:cNvPr id="16" name="组合 15"/>
          <p:cNvGrpSpPr/>
          <p:nvPr/>
        </p:nvGrpSpPr>
        <p:grpSpPr>
          <a:xfrm>
            <a:off x="829310" y="2841625"/>
            <a:ext cx="4650740" cy="3493770"/>
            <a:chOff x="1306" y="4475"/>
            <a:chExt cx="7324" cy="5502"/>
          </a:xfrm>
        </p:grpSpPr>
        <p:pic>
          <p:nvPicPr>
            <p:cNvPr id="40" name="图片 39" descr="图片9"/>
            <p:cNvPicPr>
              <a:picLocks noChangeAspect="1"/>
            </p:cNvPicPr>
            <p:nvPr/>
          </p:nvPicPr>
          <p:blipFill>
            <a:blip r:embed="rId8"/>
            <a:stretch>
              <a:fillRect/>
            </a:stretch>
          </p:blipFill>
          <p:spPr>
            <a:xfrm>
              <a:off x="1306" y="4475"/>
              <a:ext cx="7324" cy="5502"/>
            </a:xfrm>
            <a:prstGeom prst="rect">
              <a:avLst/>
            </a:prstGeom>
          </p:spPr>
        </p:pic>
        <p:sp>
          <p:nvSpPr>
            <p:cNvPr id="41" name="文本框 40"/>
            <p:cNvSpPr txBox="1"/>
            <p:nvPr/>
          </p:nvSpPr>
          <p:spPr>
            <a:xfrm>
              <a:off x="1306" y="4475"/>
              <a:ext cx="1801" cy="940"/>
            </a:xfrm>
            <a:prstGeom prst="rect">
              <a:avLst/>
            </a:prstGeom>
            <a:solidFill>
              <a:schemeClr val="accent1"/>
            </a:solidFill>
            <a:ln w="9525">
              <a:noFill/>
            </a:ln>
          </p:spPr>
          <p:txBody>
            <a:bodyPr wrap="square">
              <a:noAutofit/>
            </a:bodyPr>
            <a:p>
              <a:pPr indent="0">
                <a:lnSpc>
                  <a:spcPct val="200000"/>
                </a:lnSpc>
                <a:buFont typeface="Wingdings" panose="05000000000000000000" charset="0"/>
                <a:buNone/>
              </a:pPr>
              <a:r>
                <a:rPr lang="en-US" altLang="zh-CN" sz="1400" b="1">
                  <a:solidFill>
                    <a:srgbClr val="FFFF00"/>
                  </a:solidFill>
                  <a:latin typeface="+mn-ea"/>
                </a:rPr>
                <a:t>2D-2D</a:t>
              </a:r>
              <a:r>
                <a:rPr lang="zh-CN" altLang="en-US" sz="1400" b="1">
                  <a:solidFill>
                    <a:srgbClr val="FFFF00"/>
                  </a:solidFill>
                  <a:latin typeface="+mn-ea"/>
                </a:rPr>
                <a:t>模型</a:t>
              </a:r>
              <a:endParaRPr lang="zh-CN" altLang="en-US" sz="1400" b="1">
                <a:solidFill>
                  <a:srgbClr val="FFFF00"/>
                </a:solidFill>
                <a:latin typeface="+mn-ea"/>
              </a:endParaRPr>
            </a:p>
          </p:txBody>
        </p:sp>
      </p:grpSp>
      <p:sp>
        <p:nvSpPr>
          <p:cNvPr id="71" name="文本框 70"/>
          <p:cNvSpPr txBox="1"/>
          <p:nvPr/>
        </p:nvSpPr>
        <p:spPr>
          <a:xfrm>
            <a:off x="1972945" y="6391910"/>
            <a:ext cx="229108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思考：已知量是什么，待求量是什么</a:t>
            </a:r>
            <a:endParaRPr lang="zh-CN" sz="1000" b="0">
              <a:solidFill>
                <a:srgbClr val="FFFF00"/>
              </a:solidFill>
              <a:latin typeface="+mn-ea"/>
            </a:endParaRPr>
          </a:p>
        </p:txBody>
      </p:sp>
      <p:graphicFrame>
        <p:nvGraphicFramePr>
          <p:cNvPr id="17" name="对象 -2147479809"/>
          <p:cNvGraphicFramePr>
            <a:graphicFrameLocks noChangeAspect="1"/>
          </p:cNvGraphicFramePr>
          <p:nvPr/>
        </p:nvGraphicFramePr>
        <p:xfrm>
          <a:off x="5819775" y="2814955"/>
          <a:ext cx="927100" cy="431800"/>
        </p:xfrm>
        <a:graphic>
          <a:graphicData uri="http://schemas.openxmlformats.org/presentationml/2006/ole">
            <mc:AlternateContent xmlns:mc="http://schemas.openxmlformats.org/markup-compatibility/2006">
              <mc:Choice xmlns:v="urn:schemas-microsoft-com:vml" Requires="v">
                <p:oleObj spid="_x0000_s57" name="" r:id="rId9" imgW="927100" imgH="431800" progId="Equation.KSEE3">
                  <p:embed/>
                </p:oleObj>
              </mc:Choice>
              <mc:Fallback>
                <p:oleObj name="" r:id="rId9" imgW="927100" imgH="431800" progId="Equation.KSEE3">
                  <p:embed/>
                  <p:pic>
                    <p:nvPicPr>
                      <p:cNvPr id="0" name="图片 56"/>
                      <p:cNvPicPr/>
                      <p:nvPr/>
                    </p:nvPicPr>
                    <p:blipFill>
                      <a:blip r:embed="rId10"/>
                      <a:stretch>
                        <a:fillRect/>
                      </a:stretch>
                    </p:blipFill>
                    <p:spPr>
                      <a:xfrm>
                        <a:off x="5819775" y="2814955"/>
                        <a:ext cx="927100" cy="431800"/>
                      </a:xfrm>
                      <a:prstGeom prst="rect">
                        <a:avLst/>
                      </a:prstGeom>
                      <a:solidFill>
                        <a:schemeClr val="bg1"/>
                      </a:solidFill>
                      <a:ln w="38100">
                        <a:noFill/>
                        <a:miter/>
                      </a:ln>
                    </p:spPr>
                  </p:pic>
                </p:oleObj>
              </mc:Fallback>
            </mc:AlternateContent>
          </a:graphicData>
        </a:graphic>
      </p:graphicFrame>
      <p:graphicFrame>
        <p:nvGraphicFramePr>
          <p:cNvPr id="18" name="对象 -2147479808"/>
          <p:cNvGraphicFramePr>
            <a:graphicFrameLocks noChangeAspect="1"/>
          </p:cNvGraphicFramePr>
          <p:nvPr/>
        </p:nvGraphicFramePr>
        <p:xfrm>
          <a:off x="5819775" y="3348990"/>
          <a:ext cx="965200" cy="431800"/>
        </p:xfrm>
        <a:graphic>
          <a:graphicData uri="http://schemas.openxmlformats.org/presentationml/2006/ole">
            <mc:AlternateContent xmlns:mc="http://schemas.openxmlformats.org/markup-compatibility/2006">
              <mc:Choice xmlns:v="urn:schemas-microsoft-com:vml" Requires="v">
                <p:oleObj spid="_x0000_s19" name="" r:id="rId11" imgW="965200" imgH="431800" progId="Equation.KSEE3">
                  <p:embed/>
                </p:oleObj>
              </mc:Choice>
              <mc:Fallback>
                <p:oleObj name="" r:id="rId11" imgW="965200" imgH="431800" progId="Equation.KSEE3">
                  <p:embed/>
                  <p:pic>
                    <p:nvPicPr>
                      <p:cNvPr id="0" name="图片 57"/>
                      <p:cNvPicPr/>
                      <p:nvPr/>
                    </p:nvPicPr>
                    <p:blipFill>
                      <a:blip r:embed="rId12"/>
                      <a:stretch>
                        <a:fillRect/>
                      </a:stretch>
                    </p:blipFill>
                    <p:spPr>
                      <a:xfrm>
                        <a:off x="5819775" y="3348990"/>
                        <a:ext cx="965200" cy="431800"/>
                      </a:xfrm>
                      <a:prstGeom prst="rect">
                        <a:avLst/>
                      </a:prstGeom>
                      <a:solidFill>
                        <a:schemeClr val="bg1"/>
                      </a:solidFill>
                      <a:ln w="38100">
                        <a:noFill/>
                        <a:miter/>
                      </a:ln>
                    </p:spPr>
                  </p:pic>
                </p:oleObj>
              </mc:Fallback>
            </mc:AlternateContent>
          </a:graphicData>
        </a:graphic>
      </p:graphicFrame>
      <p:graphicFrame>
        <p:nvGraphicFramePr>
          <p:cNvPr id="20" name="对象 -2147479801"/>
          <p:cNvGraphicFramePr>
            <a:graphicFrameLocks noChangeAspect="1"/>
          </p:cNvGraphicFramePr>
          <p:nvPr/>
        </p:nvGraphicFramePr>
        <p:xfrm>
          <a:off x="5819775" y="3959225"/>
          <a:ext cx="1016000" cy="241300"/>
        </p:xfrm>
        <a:graphic>
          <a:graphicData uri="http://schemas.openxmlformats.org/presentationml/2006/ole">
            <mc:AlternateContent xmlns:mc="http://schemas.openxmlformats.org/markup-compatibility/2006">
              <mc:Choice xmlns:v="urn:schemas-microsoft-com:vml" Requires="v">
                <p:oleObj spid="_x0000_s59" name="" r:id="rId13" imgW="1016000" imgH="241300" progId="Equation.KSEE3">
                  <p:embed/>
                </p:oleObj>
              </mc:Choice>
              <mc:Fallback>
                <p:oleObj name="" r:id="rId13" imgW="1016000" imgH="241300" progId="Equation.KSEE3">
                  <p:embed/>
                  <p:pic>
                    <p:nvPicPr>
                      <p:cNvPr id="0" name="图片 58"/>
                      <p:cNvPicPr/>
                      <p:nvPr/>
                    </p:nvPicPr>
                    <p:blipFill>
                      <a:blip r:embed="rId14"/>
                      <a:stretch>
                        <a:fillRect/>
                      </a:stretch>
                    </p:blipFill>
                    <p:spPr>
                      <a:xfrm>
                        <a:off x="5819775" y="3959225"/>
                        <a:ext cx="1016000" cy="241300"/>
                      </a:xfrm>
                      <a:prstGeom prst="rect">
                        <a:avLst/>
                      </a:prstGeom>
                      <a:solidFill>
                        <a:schemeClr val="bg1"/>
                      </a:solidFill>
                      <a:ln w="38100">
                        <a:noFill/>
                        <a:miter/>
                      </a:ln>
                    </p:spPr>
                  </p:pic>
                </p:oleObj>
              </mc:Fallback>
            </mc:AlternateContent>
          </a:graphicData>
        </a:graphic>
      </p:graphicFrame>
      <p:sp>
        <p:nvSpPr>
          <p:cNvPr id="21" name="右大括号 20"/>
          <p:cNvSpPr/>
          <p:nvPr/>
        </p:nvSpPr>
        <p:spPr>
          <a:xfrm>
            <a:off x="6870700" y="2825115"/>
            <a:ext cx="213360" cy="133731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3" name="对象 -2147479793"/>
          <p:cNvGraphicFramePr>
            <a:graphicFrameLocks noChangeAspect="1"/>
          </p:cNvGraphicFramePr>
          <p:nvPr/>
        </p:nvGraphicFramePr>
        <p:xfrm>
          <a:off x="7274560" y="2369820"/>
          <a:ext cx="2743200" cy="2209800"/>
        </p:xfrm>
        <a:graphic>
          <a:graphicData uri="http://schemas.openxmlformats.org/presentationml/2006/ole">
            <mc:AlternateContent xmlns:mc="http://schemas.openxmlformats.org/markup-compatibility/2006">
              <mc:Choice xmlns:v="urn:schemas-microsoft-com:vml" Requires="v">
                <p:oleObj spid="_x0000_s60" name="" r:id="rId15" imgW="2743200" imgH="2209800" progId="Equation.KSEE3">
                  <p:embed/>
                </p:oleObj>
              </mc:Choice>
              <mc:Fallback>
                <p:oleObj name="" r:id="rId15" imgW="2743200" imgH="2209800" progId="Equation.KSEE3">
                  <p:embed/>
                  <p:pic>
                    <p:nvPicPr>
                      <p:cNvPr id="0" name="图片 59"/>
                      <p:cNvPicPr/>
                      <p:nvPr/>
                    </p:nvPicPr>
                    <p:blipFill>
                      <a:blip r:embed="rId16"/>
                      <a:stretch>
                        <a:fillRect/>
                      </a:stretch>
                    </p:blipFill>
                    <p:spPr>
                      <a:xfrm>
                        <a:off x="7274560" y="2369820"/>
                        <a:ext cx="2743200" cy="2209800"/>
                      </a:xfrm>
                      <a:prstGeom prst="rect">
                        <a:avLst/>
                      </a:prstGeom>
                      <a:solidFill>
                        <a:schemeClr val="bg1"/>
                      </a:solidFill>
                      <a:ln w="38100">
                        <a:noFill/>
                        <a:miter/>
                      </a:ln>
                    </p:spPr>
                  </p:pic>
                </p:oleObj>
              </mc:Fallback>
            </mc:AlternateContent>
          </a:graphicData>
        </a:graphic>
      </p:graphicFrame>
      <p:sp>
        <p:nvSpPr>
          <p:cNvPr id="56" name="文本框 55"/>
          <p:cNvSpPr txBox="1"/>
          <p:nvPr/>
        </p:nvSpPr>
        <p:spPr>
          <a:xfrm>
            <a:off x="10897235" y="2197100"/>
            <a:ext cx="99631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rgbClr val="FFFF00"/>
                </a:solidFill>
                <a:highlight>
                  <a:srgbClr val="008000"/>
                </a:highlight>
                <a:latin typeface="Times New Roman" panose="02020603050405020304" charset="0"/>
                <a:cs typeface="Times New Roman" panose="02020603050405020304" charset="0"/>
              </a:rPr>
              <a:t>对极约束</a:t>
            </a:r>
            <a:endParaRPr lang="zh-CN" altLang="en-US" sz="1400">
              <a:solidFill>
                <a:srgbClr val="FFFF00"/>
              </a:solidFill>
              <a:highlight>
                <a:srgbClr val="008000"/>
              </a:highlight>
              <a:latin typeface="Times New Roman" panose="02020603050405020304" charset="0"/>
              <a:cs typeface="Times New Roman" panose="02020603050405020304" charset="0"/>
            </a:endParaRPr>
          </a:p>
        </p:txBody>
      </p:sp>
      <p:graphicFrame>
        <p:nvGraphicFramePr>
          <p:cNvPr id="24" name="对象 -2147479790"/>
          <p:cNvGraphicFramePr>
            <a:graphicFrameLocks noChangeAspect="1"/>
          </p:cNvGraphicFramePr>
          <p:nvPr/>
        </p:nvGraphicFramePr>
        <p:xfrm>
          <a:off x="10418128" y="2787650"/>
          <a:ext cx="1688465" cy="228600"/>
        </p:xfrm>
        <a:graphic>
          <a:graphicData uri="http://schemas.openxmlformats.org/presentationml/2006/ole">
            <mc:AlternateContent xmlns:mc="http://schemas.openxmlformats.org/markup-compatibility/2006">
              <mc:Choice xmlns:v="urn:schemas-microsoft-com:vml" Requires="v">
                <p:oleObj spid="_x0000_s3076" name="" r:id="rId17" imgW="1688465" imgH="228600" progId="Equation.KSEE3">
                  <p:embed/>
                </p:oleObj>
              </mc:Choice>
              <mc:Fallback>
                <p:oleObj name="" r:id="rId17" imgW="1688465" imgH="228600" progId="Equation.KSEE3">
                  <p:embed/>
                  <p:pic>
                    <p:nvPicPr>
                      <p:cNvPr id="0" name="图片 3075"/>
                      <p:cNvPicPr/>
                      <p:nvPr/>
                    </p:nvPicPr>
                    <p:blipFill>
                      <a:blip r:embed="rId18"/>
                      <a:stretch>
                        <a:fillRect/>
                      </a:stretch>
                    </p:blipFill>
                    <p:spPr>
                      <a:xfrm>
                        <a:off x="10418128" y="2787650"/>
                        <a:ext cx="1688465" cy="228600"/>
                      </a:xfrm>
                      <a:prstGeom prst="rect">
                        <a:avLst/>
                      </a:prstGeom>
                      <a:solidFill>
                        <a:schemeClr val="bg1"/>
                      </a:solidFill>
                      <a:ln w="38100">
                        <a:noFill/>
                        <a:miter/>
                      </a:ln>
                    </p:spPr>
                  </p:pic>
                </p:oleObj>
              </mc:Fallback>
            </mc:AlternateContent>
          </a:graphicData>
        </a:graphic>
      </p:graphicFrame>
      <p:sp>
        <p:nvSpPr>
          <p:cNvPr id="55" name="文本框 54"/>
          <p:cNvSpPr txBox="1"/>
          <p:nvPr/>
        </p:nvSpPr>
        <p:spPr>
          <a:xfrm>
            <a:off x="10320655" y="3551555"/>
            <a:ext cx="1786255" cy="1322070"/>
          </a:xfrm>
          <a:prstGeom prst="rect">
            <a:avLst/>
          </a:prstGeom>
          <a:noFill/>
          <a:ln w="9525">
            <a:noFill/>
          </a:ln>
        </p:spPr>
        <p:txBody>
          <a:bodyPr wrap="square">
            <a:spAutoFit/>
          </a:bodyPr>
          <a:p>
            <a:pPr marL="171450" indent="-171450">
              <a:lnSpc>
                <a:spcPct val="200000"/>
              </a:lnSpc>
              <a:buFont typeface="Wingdings" panose="05000000000000000000" charset="0"/>
              <a:buChar char="n"/>
            </a:pPr>
            <a:r>
              <a:rPr sz="1000" b="0">
                <a:solidFill>
                  <a:schemeClr val="bg1"/>
                </a:solidFill>
                <a:latin typeface="+mn-ea"/>
              </a:rPr>
              <a:t>本质矩阵</a:t>
            </a:r>
            <a:r>
              <a:rPr lang="en-US" sz="1000" b="1" i="1">
                <a:solidFill>
                  <a:schemeClr val="bg1"/>
                </a:solidFill>
                <a:latin typeface="Times New Roman" panose="02020603050405020304" charset="0"/>
                <a:cs typeface="Times New Roman" panose="02020603050405020304" charset="0"/>
              </a:rPr>
              <a:t>E</a:t>
            </a:r>
            <a:r>
              <a:rPr sz="1000" b="0">
                <a:solidFill>
                  <a:schemeClr val="bg1"/>
                </a:solidFill>
                <a:latin typeface="+mn-ea"/>
              </a:rPr>
              <a:t>与基础矩阵</a:t>
            </a:r>
            <a:r>
              <a:rPr lang="en-US" sz="1000" b="1" i="1">
                <a:solidFill>
                  <a:schemeClr val="bg1"/>
                </a:solidFill>
                <a:latin typeface="Times New Roman" panose="02020603050405020304" charset="0"/>
                <a:cs typeface="Times New Roman" panose="02020603050405020304" charset="0"/>
              </a:rPr>
              <a:t>F</a:t>
            </a:r>
            <a:endParaRPr lang="en-US" sz="1000" b="1" i="1">
              <a:solidFill>
                <a:schemeClr val="bg1"/>
              </a:solidFill>
              <a:latin typeface="Times New Roman" panose="02020603050405020304" charset="0"/>
              <a:cs typeface="Times New Roman" panose="02020603050405020304" charset="0"/>
            </a:endParaRPr>
          </a:p>
          <a:p>
            <a:pPr marL="171450" indent="-171450">
              <a:lnSpc>
                <a:spcPct val="200000"/>
              </a:lnSpc>
              <a:buFont typeface="Wingdings" panose="05000000000000000000" charset="0"/>
              <a:buChar char="n"/>
            </a:pPr>
            <a:r>
              <a:rPr sz="1000">
                <a:solidFill>
                  <a:schemeClr val="bg1"/>
                </a:solidFill>
                <a:latin typeface="+mn-ea"/>
              </a:rPr>
              <a:t>单应矩阵</a:t>
            </a:r>
            <a:r>
              <a:rPr lang="en-US" sz="1000" b="1" i="1">
                <a:solidFill>
                  <a:schemeClr val="bg1"/>
                </a:solidFill>
                <a:latin typeface="Times New Roman" panose="02020603050405020304" charset="0"/>
                <a:cs typeface="Times New Roman" panose="02020603050405020304" charset="0"/>
              </a:rPr>
              <a:t>H</a:t>
            </a:r>
            <a:endParaRPr lang="en-US" sz="1000" b="1" i="1">
              <a:solidFill>
                <a:schemeClr val="bg1"/>
              </a:solidFill>
              <a:latin typeface="Times New Roman" panose="02020603050405020304" charset="0"/>
              <a:cs typeface="Times New Roman" panose="02020603050405020304" charset="0"/>
            </a:endParaRPr>
          </a:p>
          <a:p>
            <a:pPr marL="171450" indent="-171450">
              <a:lnSpc>
                <a:spcPct val="200000"/>
              </a:lnSpc>
              <a:buFont typeface="Wingdings" panose="05000000000000000000" charset="0"/>
              <a:buChar char="n"/>
            </a:pPr>
            <a:r>
              <a:rPr sz="1000">
                <a:solidFill>
                  <a:schemeClr val="bg1"/>
                </a:solidFill>
                <a:latin typeface="+mn-ea"/>
              </a:rPr>
              <a:t>三角化重建地图点</a:t>
            </a:r>
            <a:endParaRPr sz="1000">
              <a:solidFill>
                <a:schemeClr val="bg1"/>
              </a:solidFill>
              <a:latin typeface="+mn-ea"/>
            </a:endParaRPr>
          </a:p>
          <a:p>
            <a:pPr marL="171450" indent="-171450">
              <a:lnSpc>
                <a:spcPct val="200000"/>
              </a:lnSpc>
              <a:buFont typeface="Wingdings" panose="05000000000000000000" charset="0"/>
              <a:buChar char="n"/>
            </a:pPr>
            <a:r>
              <a:rPr lang="en-US" sz="1000">
                <a:solidFill>
                  <a:schemeClr val="bg1"/>
                </a:solidFill>
                <a:latin typeface="+mn-ea"/>
              </a:rPr>
              <a:t>BA</a:t>
            </a:r>
            <a:r>
              <a:rPr lang="zh-CN" altLang="en-US" sz="1000">
                <a:solidFill>
                  <a:schemeClr val="bg1"/>
                </a:solidFill>
                <a:latin typeface="+mn-ea"/>
              </a:rPr>
              <a:t>优化</a:t>
            </a:r>
            <a:endParaRPr lang="zh-CN" altLang="en-US" sz="1000">
              <a:solidFill>
                <a:schemeClr val="bg1"/>
              </a:solidFill>
              <a:latin typeface="+mn-ea"/>
            </a:endParaRPr>
          </a:p>
        </p:txBody>
      </p:sp>
      <p:graphicFrame>
        <p:nvGraphicFramePr>
          <p:cNvPr id="25" name="对象 -2147479727"/>
          <p:cNvGraphicFramePr>
            <a:graphicFrameLocks noChangeAspect="1"/>
          </p:cNvGraphicFramePr>
          <p:nvPr/>
        </p:nvGraphicFramePr>
        <p:xfrm>
          <a:off x="6073458" y="5207635"/>
          <a:ext cx="1459865" cy="368300"/>
        </p:xfrm>
        <a:graphic>
          <a:graphicData uri="http://schemas.openxmlformats.org/presentationml/2006/ole">
            <mc:AlternateContent xmlns:mc="http://schemas.openxmlformats.org/markup-compatibility/2006">
              <mc:Choice xmlns:v="urn:schemas-microsoft-com:vml" Requires="v">
                <p:oleObj spid="_x0000_s66" name="" r:id="rId19" imgW="1459865" imgH="368300" progId="Equation.KSEE3">
                  <p:embed/>
                </p:oleObj>
              </mc:Choice>
              <mc:Fallback>
                <p:oleObj name="" r:id="rId19" imgW="1459865" imgH="368300" progId="Equation.KSEE3">
                  <p:embed/>
                  <p:pic>
                    <p:nvPicPr>
                      <p:cNvPr id="0" name="图片 65"/>
                      <p:cNvPicPr/>
                      <p:nvPr/>
                    </p:nvPicPr>
                    <p:blipFill>
                      <a:blip r:embed="rId20"/>
                      <a:stretch>
                        <a:fillRect/>
                      </a:stretch>
                    </p:blipFill>
                    <p:spPr>
                      <a:xfrm>
                        <a:off x="6073458" y="5207635"/>
                        <a:ext cx="1459865" cy="368300"/>
                      </a:xfrm>
                      <a:prstGeom prst="rect">
                        <a:avLst/>
                      </a:prstGeom>
                      <a:solidFill>
                        <a:schemeClr val="bg1"/>
                      </a:solidFill>
                      <a:ln w="38100">
                        <a:noFill/>
                        <a:miter/>
                      </a:ln>
                    </p:spPr>
                  </p:pic>
                </p:oleObj>
              </mc:Fallback>
            </mc:AlternateContent>
          </a:graphicData>
        </a:graphic>
      </p:graphicFrame>
      <p:graphicFrame>
        <p:nvGraphicFramePr>
          <p:cNvPr id="26" name="对象 -2147479726"/>
          <p:cNvGraphicFramePr>
            <a:graphicFrameLocks noChangeAspect="1"/>
          </p:cNvGraphicFramePr>
          <p:nvPr/>
        </p:nvGraphicFramePr>
        <p:xfrm>
          <a:off x="6073775" y="5577205"/>
          <a:ext cx="1219200" cy="368300"/>
        </p:xfrm>
        <a:graphic>
          <a:graphicData uri="http://schemas.openxmlformats.org/presentationml/2006/ole">
            <mc:AlternateContent xmlns:mc="http://schemas.openxmlformats.org/markup-compatibility/2006">
              <mc:Choice xmlns:v="urn:schemas-microsoft-com:vml" Requires="v">
                <p:oleObj spid="_x0000_s67" name="" r:id="rId21" imgW="1219200" imgH="368300" progId="Equation.KSEE3">
                  <p:embed/>
                </p:oleObj>
              </mc:Choice>
              <mc:Fallback>
                <p:oleObj name="" r:id="rId21" imgW="1219200" imgH="368300" progId="Equation.KSEE3">
                  <p:embed/>
                  <p:pic>
                    <p:nvPicPr>
                      <p:cNvPr id="0" name="图片 66"/>
                      <p:cNvPicPr/>
                      <p:nvPr/>
                    </p:nvPicPr>
                    <p:blipFill>
                      <a:blip r:embed="rId22"/>
                      <a:stretch>
                        <a:fillRect/>
                      </a:stretch>
                    </p:blipFill>
                    <p:spPr>
                      <a:xfrm>
                        <a:off x="6073775" y="5577205"/>
                        <a:ext cx="1219200" cy="368300"/>
                      </a:xfrm>
                      <a:prstGeom prst="rect">
                        <a:avLst/>
                      </a:prstGeom>
                      <a:solidFill>
                        <a:schemeClr val="bg1"/>
                      </a:solidFill>
                      <a:ln w="38100">
                        <a:noFill/>
                        <a:miter/>
                      </a:ln>
                    </p:spPr>
                  </p:pic>
                </p:oleObj>
              </mc:Fallback>
            </mc:AlternateContent>
          </a:graphicData>
        </a:graphic>
      </p:graphicFrame>
      <p:graphicFrame>
        <p:nvGraphicFramePr>
          <p:cNvPr id="27" name="对象 -2147479725"/>
          <p:cNvGraphicFramePr>
            <a:graphicFrameLocks noChangeAspect="1"/>
          </p:cNvGraphicFramePr>
          <p:nvPr/>
        </p:nvGraphicFramePr>
        <p:xfrm>
          <a:off x="6073775" y="5937250"/>
          <a:ext cx="1308100" cy="368300"/>
        </p:xfrm>
        <a:graphic>
          <a:graphicData uri="http://schemas.openxmlformats.org/presentationml/2006/ole">
            <mc:AlternateContent xmlns:mc="http://schemas.openxmlformats.org/markup-compatibility/2006">
              <mc:Choice xmlns:v="urn:schemas-microsoft-com:vml" Requires="v">
                <p:oleObj spid="_x0000_s68" name="" r:id="rId23" imgW="1308100" imgH="368300" progId="Equation.KSEE3">
                  <p:embed/>
                </p:oleObj>
              </mc:Choice>
              <mc:Fallback>
                <p:oleObj name="" r:id="rId23" imgW="1308100" imgH="368300" progId="Equation.KSEE3">
                  <p:embed/>
                  <p:pic>
                    <p:nvPicPr>
                      <p:cNvPr id="0" name="图片 67"/>
                      <p:cNvPicPr/>
                      <p:nvPr/>
                    </p:nvPicPr>
                    <p:blipFill>
                      <a:blip r:embed="rId24"/>
                      <a:stretch>
                        <a:fillRect/>
                      </a:stretch>
                    </p:blipFill>
                    <p:spPr>
                      <a:xfrm>
                        <a:off x="6073775" y="5937250"/>
                        <a:ext cx="1308100" cy="368300"/>
                      </a:xfrm>
                      <a:prstGeom prst="rect">
                        <a:avLst/>
                      </a:prstGeom>
                      <a:solidFill>
                        <a:schemeClr val="bg1"/>
                      </a:solidFill>
                      <a:ln w="38100">
                        <a:noFill/>
                        <a:miter/>
                      </a:ln>
                    </p:spPr>
                  </p:pic>
                </p:oleObj>
              </mc:Fallback>
            </mc:AlternateContent>
          </a:graphicData>
        </a:graphic>
      </p:graphicFrame>
      <p:graphicFrame>
        <p:nvGraphicFramePr>
          <p:cNvPr id="9" name="对象 -2147482237"/>
          <p:cNvGraphicFramePr>
            <a:graphicFrameLocks noChangeAspect="1"/>
          </p:cNvGraphicFramePr>
          <p:nvPr/>
        </p:nvGraphicFramePr>
        <p:xfrm>
          <a:off x="9471025" y="5888355"/>
          <a:ext cx="2527300" cy="457200"/>
        </p:xfrm>
        <a:graphic>
          <a:graphicData uri="http://schemas.openxmlformats.org/presentationml/2006/ole">
            <mc:AlternateContent xmlns:mc="http://schemas.openxmlformats.org/markup-compatibility/2006">
              <mc:Choice xmlns:v="urn:schemas-microsoft-com:vml" Requires="v">
                <p:oleObj spid="_x0000_s28" name="" r:id="rId25" imgW="2527300" imgH="457200" progId="Equation.KSEE3">
                  <p:embed/>
                </p:oleObj>
              </mc:Choice>
              <mc:Fallback>
                <p:oleObj name="" r:id="rId25" imgW="2527300" imgH="457200" progId="Equation.KSEE3">
                  <p:embed/>
                  <p:pic>
                    <p:nvPicPr>
                      <p:cNvPr id="0" name="图片 27"/>
                      <p:cNvPicPr/>
                      <p:nvPr/>
                    </p:nvPicPr>
                    <p:blipFill>
                      <a:blip r:embed="rId26"/>
                      <a:stretch>
                        <a:fillRect/>
                      </a:stretch>
                    </p:blipFill>
                    <p:spPr>
                      <a:xfrm>
                        <a:off x="9471025" y="5888355"/>
                        <a:ext cx="2527300" cy="457200"/>
                      </a:xfrm>
                      <a:prstGeom prst="rect">
                        <a:avLst/>
                      </a:prstGeom>
                      <a:solidFill>
                        <a:schemeClr val="bg1"/>
                      </a:solidFill>
                      <a:ln w="38100">
                        <a:noFill/>
                        <a:miter/>
                      </a:ln>
                    </p:spPr>
                  </p:pic>
                </p:oleObj>
              </mc:Fallback>
            </mc:AlternateContent>
          </a:graphicData>
        </a:graphic>
      </p:graphicFrame>
      <p:sp>
        <p:nvSpPr>
          <p:cNvPr id="29" name="文本框 28"/>
          <p:cNvSpPr txBox="1"/>
          <p:nvPr/>
        </p:nvSpPr>
        <p:spPr>
          <a:xfrm>
            <a:off x="10616565" y="5192395"/>
            <a:ext cx="11239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rgbClr val="FFFF00"/>
                </a:solidFill>
                <a:highlight>
                  <a:srgbClr val="008000"/>
                </a:highlight>
                <a:latin typeface="Times New Roman" panose="02020603050405020304" charset="0"/>
                <a:cs typeface="Times New Roman" panose="02020603050405020304" charset="0"/>
              </a:rPr>
              <a:t>重投影误差</a:t>
            </a:r>
            <a:endParaRPr lang="zh-CN" altLang="en-US" sz="1400">
              <a:solidFill>
                <a:srgbClr val="FFFF00"/>
              </a:solidFill>
              <a:highlight>
                <a:srgbClr val="008000"/>
              </a:highlight>
              <a:latin typeface="Times New Roman" panose="02020603050405020304" charset="0"/>
              <a:cs typeface="Times New Roman" panose="02020603050405020304" charset="0"/>
            </a:endParaRPr>
          </a:p>
        </p:txBody>
      </p:sp>
      <p:sp>
        <p:nvSpPr>
          <p:cNvPr id="30" name="右箭头 29"/>
          <p:cNvSpPr/>
          <p:nvPr/>
        </p:nvSpPr>
        <p:spPr>
          <a:xfrm>
            <a:off x="10102215" y="2421255"/>
            <a:ext cx="795020" cy="2032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下箭头标注 32"/>
          <p:cNvSpPr/>
          <p:nvPr/>
        </p:nvSpPr>
        <p:spPr>
          <a:xfrm>
            <a:off x="10525125" y="4608195"/>
            <a:ext cx="561975" cy="309880"/>
          </a:xfrm>
          <a:prstGeom prst="downArrowCallou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左箭头 33"/>
          <p:cNvSpPr/>
          <p:nvPr/>
        </p:nvSpPr>
        <p:spPr>
          <a:xfrm>
            <a:off x="7712710" y="5842635"/>
            <a:ext cx="1534160" cy="58102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文本框 68"/>
          <p:cNvSpPr txBox="1"/>
          <p:nvPr/>
        </p:nvSpPr>
        <p:spPr>
          <a:xfrm>
            <a:off x="5177155" y="6443980"/>
            <a:ext cx="552196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 2D-2D</a:t>
            </a:r>
            <a:r>
              <a:rPr lang="zh-CN" altLang="en-US" sz="1000" b="0">
                <a:solidFill>
                  <a:srgbClr val="FFFF00"/>
                </a:solidFill>
                <a:latin typeface="+mn-ea"/>
              </a:rPr>
              <a:t>模型的应用场景：比如，在单目SLAM初始化新地图点时。</a:t>
            </a:r>
            <a:endParaRPr lang="zh-CN" altLang="en-US" sz="1000" b="0">
              <a:solidFill>
                <a:srgbClr val="FFFF00"/>
              </a:solidFill>
              <a:latin typeface="+mn-ea"/>
            </a:endParaRPr>
          </a:p>
        </p:txBody>
      </p:sp>
      <p:sp>
        <p:nvSpPr>
          <p:cNvPr id="35" name="文本框 34"/>
          <p:cNvSpPr txBox="1"/>
          <p:nvPr/>
        </p:nvSpPr>
        <p:spPr>
          <a:xfrm>
            <a:off x="10208260" y="3161030"/>
            <a:ext cx="14420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rgbClr val="FFFF00"/>
                </a:solidFill>
                <a:highlight>
                  <a:srgbClr val="008000"/>
                </a:highlight>
                <a:latin typeface="Times New Roman" panose="02020603050405020304" charset="0"/>
                <a:cs typeface="Times New Roman" panose="02020603050405020304" charset="0"/>
              </a:rPr>
              <a:t>尺度不确定性</a:t>
            </a:r>
            <a:endParaRPr lang="zh-CN" altLang="en-US" sz="1400">
              <a:solidFill>
                <a:srgbClr val="FFFF00"/>
              </a:solidFill>
              <a:highlight>
                <a:srgbClr val="008000"/>
              </a:highlight>
              <a:latin typeface="Times New Roman" panose="02020603050405020304" charset="0"/>
              <a:cs typeface="Times New Roman" panose="02020603050405020304" charset="0"/>
            </a:endParaRPr>
          </a:p>
        </p:txBody>
      </p:sp>
      <p:sp>
        <p:nvSpPr>
          <p:cNvPr id="36" name="圆角矩形 35"/>
          <p:cNvSpPr/>
          <p:nvPr/>
        </p:nvSpPr>
        <p:spPr>
          <a:xfrm>
            <a:off x="10368915" y="2649220"/>
            <a:ext cx="165100" cy="44577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右箭头 37"/>
          <p:cNvSpPr/>
          <p:nvPr/>
        </p:nvSpPr>
        <p:spPr>
          <a:xfrm rot="5400000">
            <a:off x="10333355" y="3145790"/>
            <a:ext cx="236855" cy="2038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0407015" y="4846320"/>
            <a:ext cx="1470660" cy="275590"/>
          </a:xfrm>
          <a:prstGeom prst="rect">
            <a:avLst/>
          </a:prstGeom>
          <a:noFill/>
        </p:spPr>
        <p:txBody>
          <a:bodyPr wrap="square" rtlCol="0">
            <a:spAutoFit/>
          </a:bodyPr>
          <a:p>
            <a:r>
              <a:rPr lang="en-US" altLang="zh-CN" sz="1200">
                <a:solidFill>
                  <a:srgbClr val="FFFF00"/>
                </a:solidFill>
              </a:rPr>
              <a:t>Bundle Adjustment</a:t>
            </a:r>
            <a:endParaRPr lang="en-US" altLang="zh-CN" sz="1200">
              <a:solidFill>
                <a:srgbClr val="FFFF00"/>
              </a:solidFill>
            </a:endParaRPr>
          </a:p>
        </p:txBody>
      </p:sp>
      <p:sp>
        <p:nvSpPr>
          <p:cNvPr id="12" name="文本框 11"/>
          <p:cNvSpPr txBox="1"/>
          <p:nvPr/>
        </p:nvSpPr>
        <p:spPr>
          <a:xfrm>
            <a:off x="8996680" y="4612640"/>
            <a:ext cx="814070" cy="275590"/>
          </a:xfrm>
          <a:prstGeom prst="rect">
            <a:avLst/>
          </a:prstGeom>
          <a:solidFill>
            <a:schemeClr val="accent1"/>
          </a:solidFill>
        </p:spPr>
        <p:txBody>
          <a:bodyPr wrap="square" rtlCol="0">
            <a:spAutoFit/>
          </a:bodyPr>
          <a:p>
            <a:r>
              <a:rPr lang="zh-CN" altLang="en-US" sz="1200" b="1">
                <a:solidFill>
                  <a:srgbClr val="FFFF00"/>
                </a:solidFill>
              </a:rPr>
              <a:t>捆集优化</a:t>
            </a:r>
            <a:endParaRPr lang="zh-CN" altLang="en-US" sz="1200" b="1">
              <a:solidFill>
                <a:srgbClr val="FFFF00"/>
              </a:solidFill>
            </a:endParaRPr>
          </a:p>
        </p:txBody>
      </p:sp>
      <p:sp>
        <p:nvSpPr>
          <p:cNvPr id="22" name="文本框 21"/>
          <p:cNvSpPr txBox="1"/>
          <p:nvPr/>
        </p:nvSpPr>
        <p:spPr>
          <a:xfrm>
            <a:off x="8989695" y="4926330"/>
            <a:ext cx="814070" cy="275590"/>
          </a:xfrm>
          <a:prstGeom prst="rect">
            <a:avLst/>
          </a:prstGeom>
          <a:solidFill>
            <a:schemeClr val="accent1"/>
          </a:solidFill>
        </p:spPr>
        <p:txBody>
          <a:bodyPr wrap="square" rtlCol="0">
            <a:spAutoFit/>
          </a:bodyPr>
          <a:p>
            <a:r>
              <a:rPr lang="zh-CN" altLang="en-US" sz="1200" b="1">
                <a:solidFill>
                  <a:srgbClr val="FFFF00"/>
                </a:solidFill>
              </a:rPr>
              <a:t>光束平差</a:t>
            </a:r>
            <a:endParaRPr lang="zh-CN" altLang="en-US" sz="1200" b="1">
              <a:solidFill>
                <a:srgbClr val="FFFF00"/>
              </a:solidFill>
            </a:endParaRPr>
          </a:p>
        </p:txBody>
      </p:sp>
      <p:sp>
        <p:nvSpPr>
          <p:cNvPr id="31" name="左右箭头 30"/>
          <p:cNvSpPr/>
          <p:nvPr/>
        </p:nvSpPr>
        <p:spPr>
          <a:xfrm>
            <a:off x="9889490" y="4855210"/>
            <a:ext cx="551180" cy="20891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右大括号 38"/>
          <p:cNvSpPr/>
          <p:nvPr/>
        </p:nvSpPr>
        <p:spPr>
          <a:xfrm rot="16200000">
            <a:off x="9321800" y="4659630"/>
            <a:ext cx="139065" cy="12541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2" name="文本框 41"/>
          <p:cNvSpPr txBox="1"/>
          <p:nvPr/>
        </p:nvSpPr>
        <p:spPr>
          <a:xfrm>
            <a:off x="8293100" y="5356860"/>
            <a:ext cx="1153160" cy="275590"/>
          </a:xfrm>
          <a:prstGeom prst="rect">
            <a:avLst/>
          </a:prstGeom>
          <a:noFill/>
        </p:spPr>
        <p:txBody>
          <a:bodyPr wrap="square" rtlCol="0">
            <a:spAutoFit/>
          </a:bodyPr>
          <a:p>
            <a:r>
              <a:rPr lang="zh-CN" altLang="en-US" sz="1200">
                <a:solidFill>
                  <a:srgbClr val="FFFF00"/>
                </a:solidFill>
              </a:rPr>
              <a:t>物体</a:t>
            </a:r>
            <a:r>
              <a:rPr lang="zh-CN" altLang="en-US" sz="1200" b="1" u="sng">
                <a:solidFill>
                  <a:srgbClr val="FFFF00"/>
                </a:solidFill>
              </a:rPr>
              <a:t>光束</a:t>
            </a:r>
            <a:r>
              <a:rPr lang="zh-CN" altLang="en-US" sz="1200">
                <a:solidFill>
                  <a:srgbClr val="FFFF00"/>
                </a:solidFill>
              </a:rPr>
              <a:t>投影</a:t>
            </a:r>
            <a:endParaRPr lang="zh-CN" altLang="en-US" sz="1200">
              <a:solidFill>
                <a:srgbClr val="FFFF00"/>
              </a:solidFill>
            </a:endParaRPr>
          </a:p>
        </p:txBody>
      </p:sp>
      <p:sp>
        <p:nvSpPr>
          <p:cNvPr id="43" name="文本框 42"/>
          <p:cNvSpPr txBox="1"/>
          <p:nvPr/>
        </p:nvSpPr>
        <p:spPr>
          <a:xfrm>
            <a:off x="9473565" y="5379720"/>
            <a:ext cx="948690" cy="275590"/>
          </a:xfrm>
          <a:prstGeom prst="rect">
            <a:avLst/>
          </a:prstGeom>
          <a:noFill/>
        </p:spPr>
        <p:txBody>
          <a:bodyPr wrap="square" rtlCol="0">
            <a:spAutoFit/>
          </a:bodyPr>
          <a:p>
            <a:r>
              <a:rPr lang="zh-CN" altLang="en-US" sz="1200">
                <a:solidFill>
                  <a:srgbClr val="FFFF00"/>
                </a:solidFill>
              </a:rPr>
              <a:t>最小</a:t>
            </a:r>
            <a:r>
              <a:rPr lang="zh-CN" altLang="en-US" sz="1200" b="1" u="sng">
                <a:solidFill>
                  <a:srgbClr val="FFFF00"/>
                </a:solidFill>
              </a:rPr>
              <a:t>二乘项</a:t>
            </a:r>
            <a:endParaRPr lang="zh-CN" altLang="en-US" sz="1200" b="1" u="sng">
              <a:solidFill>
                <a:srgbClr val="FFFF00"/>
              </a:solidFill>
            </a:endParaRPr>
          </a:p>
        </p:txBody>
      </p:sp>
      <p:sp>
        <p:nvSpPr>
          <p:cNvPr id="44" name="右箭头 43"/>
          <p:cNvSpPr/>
          <p:nvPr/>
        </p:nvSpPr>
        <p:spPr>
          <a:xfrm>
            <a:off x="10410825" y="5414645"/>
            <a:ext cx="276225" cy="200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blinds(horizontal)">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blinds(horizontal)">
                                      <p:cBhvr>
                                        <p:cTn id="58" dur="500"/>
                                        <p:tgtEl>
                                          <p:spTgt spid="56"/>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linds(horizontal)">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linds(horizontal)">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blinds(horizontal)">
                                      <p:cBhvr>
                                        <p:cTn id="76" dur="500"/>
                                        <p:tgtEl>
                                          <p:spTgt spid="3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blinds(horizontal)">
                                      <p:cBhvr>
                                        <p:cTn id="84" dur="500"/>
                                        <p:tgtEl>
                                          <p:spTgt spid="5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blinds(horizontal)">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blinds(horizontal)">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blinds(horizontal)">
                                      <p:cBhvr>
                                        <p:cTn id="99" dur="500"/>
                                        <p:tgtEl>
                                          <p:spTgt spid="31"/>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blinds(horizontal)">
                                      <p:cBhvr>
                                        <p:cTn id="102" dur="500"/>
                                        <p:tgtEl>
                                          <p:spTgt spid="12"/>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blinds(horizontal)">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blinds(horizontal)">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1"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blinds(horizontal)">
                                      <p:cBhvr>
                                        <p:cTn id="115" dur="500"/>
                                        <p:tgtEl>
                                          <p:spTgt spid="42"/>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1" nodeType="click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linds(horizontal)">
                                      <p:cBhvr>
                                        <p:cTn id="120" dur="500"/>
                                        <p:tgtEl>
                                          <p:spTgt spid="43"/>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blinds(horizontal)">
                                      <p:cBhvr>
                                        <p:cTn id="125" dur="500"/>
                                        <p:tgtEl>
                                          <p:spTgt spid="44"/>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blinds(horizontal)">
                                      <p:cBhvr>
                                        <p:cTn id="130" dur="500"/>
                                        <p:tgtEl>
                                          <p:spTgt spid="29"/>
                                        </p:tgtEl>
                                      </p:cBhvr>
                                    </p:animEffect>
                                  </p:childTnLst>
                                </p:cTn>
                              </p:par>
                              <p:par>
                                <p:cTn id="131" presetID="3" presetClass="entr" presetSubtype="10" fill="hold" nodeType="with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blinds(horizontal)">
                                      <p:cBhvr>
                                        <p:cTn id="133" dur="500"/>
                                        <p:tgtEl>
                                          <p:spTgt spid="9"/>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blinds(horizontal)">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blinds(horizontal)">
                                      <p:cBhvr>
                                        <p:cTn id="143" dur="500"/>
                                        <p:tgtEl>
                                          <p:spTgt spid="25"/>
                                        </p:tgtEl>
                                      </p:cBhvr>
                                    </p:animEffect>
                                  </p:childTnLst>
                                </p:cTn>
                              </p:par>
                              <p:par>
                                <p:cTn id="144" presetID="3" presetClass="entr" presetSubtype="10" fill="hold" nodeType="with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blinds(horizontal)">
                                      <p:cBhvr>
                                        <p:cTn id="146" dur="500"/>
                                        <p:tgtEl>
                                          <p:spTgt spid="26"/>
                                        </p:tgtEl>
                                      </p:cBhvr>
                                    </p:animEffect>
                                  </p:childTnLst>
                                </p:cTn>
                              </p:par>
                              <p:par>
                                <p:cTn id="147" presetID="3" presetClass="entr" presetSubtype="10" fill="hold" nodeType="withEffect">
                                  <p:stCondLst>
                                    <p:cond delay="0"/>
                                  </p:stCondLst>
                                  <p:childTnLst>
                                    <p:set>
                                      <p:cBhvr>
                                        <p:cTn id="148" dur="1" fill="hold">
                                          <p:stCondLst>
                                            <p:cond delay="0"/>
                                          </p:stCondLst>
                                        </p:cTn>
                                        <p:tgtEl>
                                          <p:spTgt spid="27"/>
                                        </p:tgtEl>
                                        <p:attrNameLst>
                                          <p:attrName>style.visibility</p:attrName>
                                        </p:attrNameLst>
                                      </p:cBhvr>
                                      <p:to>
                                        <p:strVal val="visible"/>
                                      </p:to>
                                    </p:set>
                                    <p:animEffect transition="in" filter="blinds(horizontal)">
                                      <p:cBhvr>
                                        <p:cTn id="149" dur="500"/>
                                        <p:tgtEl>
                                          <p:spTgt spid="27"/>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blinds(horizontal)">
                                      <p:cBhvr>
                                        <p:cTn id="154" dur="500"/>
                                        <p:tgtEl>
                                          <p:spTgt spid="6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blinds(horizontal)">
                                      <p:cBhvr>
                                        <p:cTn id="157" dur="500"/>
                                        <p:tgtEl>
                                          <p:spTgt spid="42"/>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blinds(horizontal)">
                                      <p:cBhvr>
                                        <p:cTn id="1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4" grpId="0"/>
      <p:bldP spid="7" grpId="0" animBg="1"/>
      <p:bldP spid="8" grpId="0"/>
      <p:bldP spid="71" grpId="0"/>
      <p:bldP spid="21" grpId="0" animBg="1"/>
      <p:bldP spid="56" grpId="0"/>
      <p:bldP spid="30" grpId="0" animBg="1"/>
      <p:bldP spid="36" grpId="0" animBg="1"/>
      <p:bldP spid="38" grpId="0" animBg="1"/>
      <p:bldP spid="35" grpId="0"/>
      <p:bldP spid="55" grpId="0"/>
      <p:bldP spid="33" grpId="0" bldLvl="0" animBg="1"/>
      <p:bldP spid="29" grpId="0"/>
      <p:bldP spid="34" grpId="0" bldLvl="0" animBg="1"/>
      <p:bldP spid="69" grpId="0"/>
      <p:bldP spid="10" grpId="0"/>
      <p:bldP spid="31" grpId="0" bldLvl="0" animBg="1"/>
      <p:bldP spid="12" grpId="0" bldLvl="0" animBg="1"/>
      <p:bldP spid="22" grpId="0" bldLvl="0" animBg="1"/>
      <p:bldP spid="42" grpId="0"/>
      <p:bldP spid="43" grpId="0"/>
      <p:bldP spid="39" grpId="0" animBg="1"/>
      <p:bldP spid="42" grpId="1"/>
      <p:bldP spid="43" grpId="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rgbClr val="FFFF00"/>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017135" y="1805305"/>
            <a:ext cx="25774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712075" y="1515110"/>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874635" y="1558290"/>
            <a:ext cx="2453640" cy="737235"/>
          </a:xfrm>
          <a:prstGeom prst="rect">
            <a:avLst/>
          </a:prstGeom>
          <a:noFill/>
        </p:spPr>
        <p:txBody>
          <a:bodyPr wrap="square" rtlCol="0" anchor="t">
            <a:spAutoFit/>
          </a:bodyPr>
          <a:p>
            <a:pPr indent="0">
              <a:buFont typeface="+mj-ea"/>
              <a:buNone/>
            </a:pPr>
            <a:r>
              <a:rPr lang="en-US" altLang="zh-CN" sz="1400">
                <a:solidFill>
                  <a:schemeClr val="bg1"/>
                </a:solidFill>
                <a:latin typeface="+mn-ea"/>
                <a:sym typeface="+mn-ea"/>
              </a:rPr>
              <a:t>2D-2D</a:t>
            </a:r>
            <a:r>
              <a:rPr lang="zh-CN" altLang="en-US" sz="1400">
                <a:solidFill>
                  <a:schemeClr val="bg1"/>
                </a:solidFill>
                <a:latin typeface="+mn-ea"/>
                <a:sym typeface="+mn-ea"/>
              </a:rPr>
              <a:t>模型</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3D-2D</a:t>
            </a:r>
            <a:r>
              <a:rPr lang="zh-CN" altLang="en-US" sz="1400">
                <a:solidFill>
                  <a:srgbClr val="FFFF00"/>
                </a:solidFill>
                <a:latin typeface="+mn-ea"/>
                <a:sym typeface="+mn-ea"/>
              </a:rPr>
              <a:t>模型</a:t>
            </a:r>
            <a:endParaRPr lang="zh-CN" altLang="en-US" sz="1400">
              <a:solidFill>
                <a:srgbClr val="FFFF00"/>
              </a:solidFill>
              <a:latin typeface="+mn-ea"/>
              <a:sym typeface="+mn-ea"/>
            </a:endParaRPr>
          </a:p>
          <a:p>
            <a:pPr indent="0">
              <a:buFont typeface="+mj-ea"/>
              <a:buNone/>
            </a:pPr>
            <a:r>
              <a:rPr lang="en-US" altLang="zh-CN" sz="1400">
                <a:solidFill>
                  <a:schemeClr val="bg1"/>
                </a:solidFill>
                <a:latin typeface="+mn-ea"/>
                <a:sym typeface="+mn-ea"/>
              </a:rPr>
              <a:t>3D-3D</a:t>
            </a:r>
            <a:r>
              <a:rPr lang="zh-CN" altLang="en-US" sz="1400">
                <a:solidFill>
                  <a:schemeClr val="bg1"/>
                </a:solidFill>
                <a:latin typeface="+mn-ea"/>
                <a:sym typeface="+mn-ea"/>
              </a:rPr>
              <a:t>模型</a:t>
            </a:r>
            <a:endParaRPr lang="zh-CN" altLang="en-US" sz="1400">
              <a:solidFill>
                <a:srgbClr val="FDF731"/>
              </a:solidFill>
              <a:latin typeface="+mn-ea"/>
              <a:sym typeface="+mn-ea"/>
            </a:endParaRPr>
          </a:p>
        </p:txBody>
      </p:sp>
      <p:sp>
        <p:nvSpPr>
          <p:cNvPr id="14" name="文本框 13"/>
          <p:cNvSpPr txBox="1"/>
          <p:nvPr/>
        </p:nvSpPr>
        <p:spPr>
          <a:xfrm>
            <a:off x="5106670" y="1581785"/>
            <a:ext cx="2330450" cy="275590"/>
          </a:xfrm>
          <a:prstGeom prst="rect">
            <a:avLst/>
          </a:prstGeom>
          <a:noFill/>
        </p:spPr>
        <p:txBody>
          <a:bodyPr wrap="square" rtlCol="0">
            <a:spAutoFit/>
          </a:bodyPr>
          <a:p>
            <a:r>
              <a:rPr lang="zh-CN" altLang="en-US" sz="1200">
                <a:solidFill>
                  <a:schemeClr val="accent1"/>
                </a:solidFill>
              </a:rPr>
              <a:t>按照模型中给定已知条件的不同</a:t>
            </a:r>
            <a:endParaRPr lang="zh-CN" altLang="en-US" sz="1200">
              <a:solidFill>
                <a:schemeClr val="accent1"/>
              </a:solidFill>
            </a:endParaRPr>
          </a:p>
        </p:txBody>
      </p:sp>
      <p:sp>
        <p:nvSpPr>
          <p:cNvPr id="71" name="文本框 70"/>
          <p:cNvSpPr txBox="1"/>
          <p:nvPr/>
        </p:nvSpPr>
        <p:spPr>
          <a:xfrm>
            <a:off x="1033145" y="6191885"/>
            <a:ext cx="229108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思考：已知量是什么，待求量是什么</a:t>
            </a:r>
            <a:endParaRPr lang="zh-CN" sz="1000" b="0">
              <a:solidFill>
                <a:srgbClr val="FFFF00"/>
              </a:solidFill>
              <a:latin typeface="+mn-ea"/>
            </a:endParaRPr>
          </a:p>
        </p:txBody>
      </p:sp>
      <p:grpSp>
        <p:nvGrpSpPr>
          <p:cNvPr id="22" name="组合 21"/>
          <p:cNvGrpSpPr/>
          <p:nvPr/>
        </p:nvGrpSpPr>
        <p:grpSpPr>
          <a:xfrm>
            <a:off x="100965" y="3394710"/>
            <a:ext cx="5005070" cy="2806700"/>
            <a:chOff x="366" y="4776"/>
            <a:chExt cx="7882" cy="4420"/>
          </a:xfrm>
        </p:grpSpPr>
        <p:pic>
          <p:nvPicPr>
            <p:cNvPr id="12" name="图片 11" descr="图片10"/>
            <p:cNvPicPr>
              <a:picLocks noChangeAspect="1"/>
            </p:cNvPicPr>
            <p:nvPr/>
          </p:nvPicPr>
          <p:blipFill>
            <a:blip r:embed="rId8"/>
            <a:stretch>
              <a:fillRect/>
            </a:stretch>
          </p:blipFill>
          <p:spPr>
            <a:xfrm>
              <a:off x="366" y="4776"/>
              <a:ext cx="7883" cy="4421"/>
            </a:xfrm>
            <a:prstGeom prst="rect">
              <a:avLst/>
            </a:prstGeom>
          </p:spPr>
        </p:pic>
        <p:sp>
          <p:nvSpPr>
            <p:cNvPr id="10" name="文本框 9"/>
            <p:cNvSpPr txBox="1"/>
            <p:nvPr/>
          </p:nvSpPr>
          <p:spPr>
            <a:xfrm>
              <a:off x="366" y="4776"/>
              <a:ext cx="1801" cy="940"/>
            </a:xfrm>
            <a:prstGeom prst="rect">
              <a:avLst/>
            </a:prstGeom>
            <a:solidFill>
              <a:schemeClr val="accent1"/>
            </a:solidFill>
            <a:ln w="9525">
              <a:noFill/>
            </a:ln>
          </p:spPr>
          <p:txBody>
            <a:bodyPr wrap="square">
              <a:noAutofit/>
            </a:bodyPr>
            <a:p>
              <a:pPr indent="0">
                <a:lnSpc>
                  <a:spcPct val="200000"/>
                </a:lnSpc>
                <a:buFont typeface="Wingdings" panose="05000000000000000000" charset="0"/>
                <a:buNone/>
              </a:pPr>
              <a:r>
                <a:rPr lang="en-US" altLang="zh-CN" sz="1400" b="1">
                  <a:solidFill>
                    <a:srgbClr val="FFFF00"/>
                  </a:solidFill>
                  <a:latin typeface="+mn-ea"/>
                </a:rPr>
                <a:t>3D-2D</a:t>
              </a:r>
              <a:r>
                <a:rPr lang="zh-CN" altLang="en-US" sz="1400" b="1">
                  <a:solidFill>
                    <a:srgbClr val="FFFF00"/>
                  </a:solidFill>
                  <a:latin typeface="+mn-ea"/>
                </a:rPr>
                <a:t>模型</a:t>
              </a:r>
              <a:endParaRPr lang="zh-CN" altLang="en-US" sz="1400" b="1">
                <a:solidFill>
                  <a:srgbClr val="FFFF00"/>
                </a:solidFill>
                <a:latin typeface="+mn-ea"/>
              </a:endParaRPr>
            </a:p>
          </p:txBody>
        </p:sp>
      </p:grpSp>
      <p:sp>
        <p:nvSpPr>
          <p:cNvPr id="31" name="文本框 30"/>
          <p:cNvSpPr txBox="1"/>
          <p:nvPr/>
        </p:nvSpPr>
        <p:spPr>
          <a:xfrm>
            <a:off x="5209540" y="3390265"/>
            <a:ext cx="3492500" cy="1938020"/>
          </a:xfrm>
          <a:prstGeom prst="rect">
            <a:avLst/>
          </a:prstGeom>
          <a:noFill/>
          <a:ln w="9525">
            <a:noFill/>
          </a:ln>
        </p:spPr>
        <p:txBody>
          <a:bodyPr wrap="square">
            <a:spAutoFit/>
          </a:bodyPr>
          <a:p>
            <a:pPr marL="171450" indent="-171450">
              <a:lnSpc>
                <a:spcPct val="150000"/>
              </a:lnSpc>
              <a:buFont typeface="Wingdings" panose="05000000000000000000" charset="0"/>
              <a:buChar char="n"/>
            </a:pPr>
            <a:r>
              <a:rPr sz="1000">
                <a:solidFill>
                  <a:schemeClr val="bg1"/>
                </a:solidFill>
              </a:rPr>
              <a:t>DLT</a:t>
            </a:r>
            <a:endParaRPr sz="1000">
              <a:solidFill>
                <a:schemeClr val="bg1"/>
              </a:solidFill>
            </a:endParaRPr>
          </a:p>
          <a:p>
            <a:pPr indent="0">
              <a:lnSpc>
                <a:spcPct val="150000"/>
              </a:lnSpc>
              <a:buFont typeface="Wingdings" panose="05000000000000000000" charset="0"/>
              <a:buNone/>
            </a:pPr>
            <a:r>
              <a:rPr sz="1000">
                <a:solidFill>
                  <a:schemeClr val="bg1"/>
                </a:solidFill>
              </a:rPr>
              <a:t>通过直接解线性方程的方法来求解PnP问题</a:t>
            </a:r>
            <a:endParaRPr sz="1000">
              <a:solidFill>
                <a:schemeClr val="bg1"/>
              </a:solidFill>
            </a:endParaRPr>
          </a:p>
          <a:p>
            <a:pPr marL="171450" indent="-171450">
              <a:lnSpc>
                <a:spcPct val="150000"/>
              </a:lnSpc>
              <a:buFont typeface="Wingdings" panose="05000000000000000000" charset="0"/>
              <a:buChar char="n"/>
            </a:pPr>
            <a:r>
              <a:rPr sz="1000">
                <a:solidFill>
                  <a:schemeClr val="bg1"/>
                </a:solidFill>
              </a:rPr>
              <a:t>P3P</a:t>
            </a:r>
            <a:endParaRPr sz="1000">
              <a:solidFill>
                <a:schemeClr val="bg1"/>
              </a:solidFill>
            </a:endParaRPr>
          </a:p>
          <a:p>
            <a:pPr indent="0">
              <a:lnSpc>
                <a:spcPct val="150000"/>
              </a:lnSpc>
              <a:buFont typeface="Wingdings" panose="05000000000000000000" charset="0"/>
              <a:buNone/>
            </a:pPr>
            <a:r>
              <a:rPr sz="1000">
                <a:solidFill>
                  <a:schemeClr val="bg1"/>
                </a:solidFill>
              </a:rPr>
              <a:t>通过</a:t>
            </a:r>
            <a:r>
              <a:rPr lang="zh-CN" sz="1000">
                <a:solidFill>
                  <a:schemeClr val="bg1"/>
                </a:solidFill>
              </a:rPr>
              <a:t>不共面的</a:t>
            </a:r>
            <a:r>
              <a:rPr sz="1000">
                <a:solidFill>
                  <a:schemeClr val="bg1"/>
                </a:solidFill>
              </a:rPr>
              <a:t>3对3D-2D点就能求出相机运动</a:t>
            </a:r>
            <a:r>
              <a:rPr lang="en-US" sz="1000">
                <a:solidFill>
                  <a:schemeClr val="bg1"/>
                </a:solidFill>
              </a:rPr>
              <a:t>(</a:t>
            </a:r>
            <a:r>
              <a:rPr lang="en-US" sz="1000" b="1" i="1">
                <a:solidFill>
                  <a:schemeClr val="bg1"/>
                </a:solidFill>
                <a:latin typeface="Times New Roman" panose="02020603050405020304" charset="0"/>
                <a:cs typeface="Times New Roman" panose="02020603050405020304" charset="0"/>
              </a:rPr>
              <a:t>R</a:t>
            </a:r>
            <a:r>
              <a:rPr lang="en-US" sz="1000">
                <a:solidFill>
                  <a:schemeClr val="bg1"/>
                </a:solidFill>
              </a:rPr>
              <a:t>,</a:t>
            </a:r>
            <a:r>
              <a:rPr lang="en-US" sz="1000" b="1" i="1">
                <a:solidFill>
                  <a:schemeClr val="bg1"/>
                </a:solidFill>
                <a:latin typeface="Times New Roman" panose="02020603050405020304" charset="0"/>
                <a:cs typeface="Times New Roman" panose="02020603050405020304" charset="0"/>
              </a:rPr>
              <a:t>t</a:t>
            </a:r>
            <a:r>
              <a:rPr lang="en-US" sz="1000">
                <a:solidFill>
                  <a:schemeClr val="bg1"/>
                </a:solidFill>
              </a:rPr>
              <a:t>)</a:t>
            </a:r>
            <a:endParaRPr sz="1000">
              <a:solidFill>
                <a:schemeClr val="bg1"/>
              </a:solidFill>
            </a:endParaRPr>
          </a:p>
          <a:p>
            <a:pPr marL="171450" indent="-171450">
              <a:lnSpc>
                <a:spcPct val="150000"/>
              </a:lnSpc>
              <a:buFont typeface="Wingdings" panose="05000000000000000000" charset="0"/>
              <a:buChar char="n"/>
            </a:pPr>
            <a:r>
              <a:rPr sz="1000">
                <a:solidFill>
                  <a:schemeClr val="bg1"/>
                </a:solidFill>
                <a:latin typeface="+mn-ea"/>
              </a:rPr>
              <a:t>EPnP</a:t>
            </a:r>
            <a:endParaRPr sz="1000">
              <a:solidFill>
                <a:schemeClr val="bg1"/>
              </a:solidFill>
              <a:latin typeface="+mn-ea"/>
            </a:endParaRPr>
          </a:p>
          <a:p>
            <a:pPr indent="0">
              <a:lnSpc>
                <a:spcPct val="150000"/>
              </a:lnSpc>
              <a:buFont typeface="Wingdings" panose="05000000000000000000" charset="0"/>
              <a:buNone/>
            </a:pPr>
            <a:r>
              <a:rPr sz="1000">
                <a:solidFill>
                  <a:schemeClr val="bg1"/>
                </a:solidFill>
                <a:latin typeface="+mn-ea"/>
              </a:rPr>
              <a:t>在求解PnP问题上表现更稳定更高效</a:t>
            </a:r>
            <a:endParaRPr sz="1000">
              <a:solidFill>
                <a:schemeClr val="bg1"/>
              </a:solidFill>
              <a:latin typeface="+mn-ea"/>
            </a:endParaRPr>
          </a:p>
          <a:p>
            <a:pPr marL="171450" indent="-171450">
              <a:lnSpc>
                <a:spcPct val="150000"/>
              </a:lnSpc>
              <a:buFont typeface="Wingdings" panose="05000000000000000000" charset="0"/>
              <a:buChar char="n"/>
            </a:pPr>
            <a:r>
              <a:rPr lang="en-US" sz="1000">
                <a:solidFill>
                  <a:schemeClr val="bg1"/>
                </a:solidFill>
                <a:latin typeface="+mn-ea"/>
              </a:rPr>
              <a:t>BA</a:t>
            </a:r>
            <a:r>
              <a:rPr lang="zh-CN" altLang="en-US" sz="1000">
                <a:solidFill>
                  <a:schemeClr val="bg1"/>
                </a:solidFill>
                <a:latin typeface="+mn-ea"/>
              </a:rPr>
              <a:t>优化</a:t>
            </a:r>
            <a:endParaRPr lang="zh-CN" altLang="en-US" sz="1000">
              <a:solidFill>
                <a:schemeClr val="bg1"/>
              </a:solidFill>
              <a:latin typeface="+mn-ea"/>
            </a:endParaRPr>
          </a:p>
          <a:p>
            <a:pPr indent="0">
              <a:lnSpc>
                <a:spcPct val="150000"/>
              </a:lnSpc>
              <a:buFont typeface="Wingdings" panose="05000000000000000000" charset="0"/>
              <a:buNone/>
            </a:pPr>
            <a:r>
              <a:rPr lang="zh-CN" altLang="en-US" sz="1000">
                <a:solidFill>
                  <a:schemeClr val="bg1"/>
                </a:solidFill>
                <a:latin typeface="+mn-ea"/>
              </a:rPr>
              <a:t>以解析解为初值，对相机位姿</a:t>
            </a:r>
            <a:r>
              <a:rPr lang="en-US" sz="1000">
                <a:solidFill>
                  <a:schemeClr val="bg1"/>
                </a:solidFill>
                <a:sym typeface="+mn-ea"/>
              </a:rPr>
              <a:t>(</a:t>
            </a:r>
            <a:r>
              <a:rPr lang="en-US" sz="1000" b="1" i="1">
                <a:solidFill>
                  <a:schemeClr val="bg1"/>
                </a:solidFill>
                <a:latin typeface="Times New Roman" panose="02020603050405020304" charset="0"/>
                <a:cs typeface="Times New Roman" panose="02020603050405020304" charset="0"/>
                <a:sym typeface="+mn-ea"/>
              </a:rPr>
              <a:t>R</a:t>
            </a:r>
            <a:r>
              <a:rPr lang="en-US" sz="1000">
                <a:solidFill>
                  <a:schemeClr val="bg1"/>
                </a:solidFill>
                <a:sym typeface="+mn-ea"/>
              </a:rPr>
              <a:t>,</a:t>
            </a:r>
            <a:r>
              <a:rPr lang="en-US" sz="1000" b="1" i="1">
                <a:solidFill>
                  <a:schemeClr val="bg1"/>
                </a:solidFill>
                <a:latin typeface="Times New Roman" panose="02020603050405020304" charset="0"/>
                <a:cs typeface="Times New Roman" panose="02020603050405020304" charset="0"/>
                <a:sym typeface="+mn-ea"/>
              </a:rPr>
              <a:t>t</a:t>
            </a:r>
            <a:r>
              <a:rPr lang="en-US" sz="1000">
                <a:solidFill>
                  <a:schemeClr val="bg1"/>
                </a:solidFill>
                <a:sym typeface="+mn-ea"/>
              </a:rPr>
              <a:t>)</a:t>
            </a:r>
            <a:r>
              <a:rPr lang="zh-CN" altLang="en-US" sz="1000">
                <a:solidFill>
                  <a:schemeClr val="bg1"/>
                </a:solidFill>
                <a:sym typeface="+mn-ea"/>
              </a:rPr>
              <a:t>进一步优化以提高精度</a:t>
            </a:r>
            <a:endParaRPr lang="zh-CN" altLang="en-US" sz="1000">
              <a:solidFill>
                <a:schemeClr val="bg1"/>
              </a:solidFill>
              <a:latin typeface="+mn-ea"/>
            </a:endParaRPr>
          </a:p>
        </p:txBody>
      </p:sp>
      <p:graphicFrame>
        <p:nvGraphicFramePr>
          <p:cNvPr id="35" name="对象 -2147479696"/>
          <p:cNvGraphicFramePr>
            <a:graphicFrameLocks noChangeAspect="1"/>
          </p:cNvGraphicFramePr>
          <p:nvPr/>
        </p:nvGraphicFramePr>
        <p:xfrm>
          <a:off x="4269740" y="2376170"/>
          <a:ext cx="4559300" cy="914400"/>
        </p:xfrm>
        <a:graphic>
          <a:graphicData uri="http://schemas.openxmlformats.org/presentationml/2006/ole">
            <mc:AlternateContent xmlns:mc="http://schemas.openxmlformats.org/markup-compatibility/2006">
              <mc:Choice xmlns:v="urn:schemas-microsoft-com:vml" Requires="v">
                <p:oleObj spid="_x0000_s36" name="" r:id="rId9" imgW="4559300" imgH="914400" progId="Equation.KSEE3">
                  <p:embed/>
                </p:oleObj>
              </mc:Choice>
              <mc:Fallback>
                <p:oleObj name="" r:id="rId9" imgW="4559300" imgH="914400" progId="Equation.KSEE3">
                  <p:embed/>
                  <p:pic>
                    <p:nvPicPr>
                      <p:cNvPr id="0" name="图片 15"/>
                      <p:cNvPicPr/>
                      <p:nvPr/>
                    </p:nvPicPr>
                    <p:blipFill>
                      <a:blip r:embed="rId10"/>
                      <a:stretch>
                        <a:fillRect/>
                      </a:stretch>
                    </p:blipFill>
                    <p:spPr>
                      <a:xfrm>
                        <a:off x="4269740" y="2376170"/>
                        <a:ext cx="4559300" cy="914400"/>
                      </a:xfrm>
                      <a:prstGeom prst="rect">
                        <a:avLst/>
                      </a:prstGeom>
                      <a:solidFill>
                        <a:schemeClr val="bg1"/>
                      </a:solidFill>
                      <a:ln w="38100">
                        <a:noFill/>
                        <a:miter/>
                      </a:ln>
                    </p:spPr>
                  </p:pic>
                </p:oleObj>
              </mc:Fallback>
            </mc:AlternateContent>
          </a:graphicData>
        </a:graphic>
      </p:graphicFrame>
      <p:sp>
        <p:nvSpPr>
          <p:cNvPr id="39" name="直角上箭头 38"/>
          <p:cNvSpPr/>
          <p:nvPr/>
        </p:nvSpPr>
        <p:spPr>
          <a:xfrm>
            <a:off x="5800725" y="3280410"/>
            <a:ext cx="862330" cy="31051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2" name="对象 -2147479676"/>
          <p:cNvGraphicFramePr>
            <a:graphicFrameLocks noChangeAspect="1"/>
          </p:cNvGraphicFramePr>
          <p:nvPr/>
        </p:nvGraphicFramePr>
        <p:xfrm>
          <a:off x="9432290" y="428625"/>
          <a:ext cx="2578100" cy="2108200"/>
        </p:xfrm>
        <a:graphic>
          <a:graphicData uri="http://schemas.openxmlformats.org/presentationml/2006/ole">
            <mc:AlternateContent xmlns:mc="http://schemas.openxmlformats.org/markup-compatibility/2006">
              <mc:Choice xmlns:v="urn:schemas-microsoft-com:vml" Requires="v">
                <p:oleObj spid="_x0000_s43" name="" r:id="rId11" imgW="2578100" imgH="2108200" progId="Equation.KSEE3">
                  <p:embed/>
                </p:oleObj>
              </mc:Choice>
              <mc:Fallback>
                <p:oleObj name="" r:id="rId11" imgW="2578100" imgH="2108200" progId="Equation.KSEE3">
                  <p:embed/>
                  <p:pic>
                    <p:nvPicPr>
                      <p:cNvPr id="0" name="图片 16"/>
                      <p:cNvPicPr/>
                      <p:nvPr/>
                    </p:nvPicPr>
                    <p:blipFill>
                      <a:blip r:embed="rId12"/>
                      <a:stretch>
                        <a:fillRect/>
                      </a:stretch>
                    </p:blipFill>
                    <p:spPr>
                      <a:xfrm>
                        <a:off x="9432290" y="428625"/>
                        <a:ext cx="2578100" cy="2108200"/>
                      </a:xfrm>
                      <a:prstGeom prst="rect">
                        <a:avLst/>
                      </a:prstGeom>
                      <a:solidFill>
                        <a:schemeClr val="bg1"/>
                      </a:solidFill>
                      <a:ln w="38100">
                        <a:noFill/>
                        <a:miter/>
                      </a:ln>
                    </p:spPr>
                  </p:pic>
                </p:oleObj>
              </mc:Fallback>
            </mc:AlternateContent>
          </a:graphicData>
        </a:graphic>
      </p:graphicFrame>
      <p:pic>
        <p:nvPicPr>
          <p:cNvPr id="45" name="图片 44" descr="图片12"/>
          <p:cNvPicPr>
            <a:picLocks noChangeAspect="1"/>
          </p:cNvPicPr>
          <p:nvPr/>
        </p:nvPicPr>
        <p:blipFill>
          <a:blip r:embed="rId13"/>
          <a:stretch>
            <a:fillRect/>
          </a:stretch>
        </p:blipFill>
        <p:spPr>
          <a:xfrm>
            <a:off x="9960610" y="2616200"/>
            <a:ext cx="1478280" cy="1547495"/>
          </a:xfrm>
          <a:prstGeom prst="rect">
            <a:avLst/>
          </a:prstGeom>
        </p:spPr>
      </p:pic>
      <p:sp>
        <p:nvSpPr>
          <p:cNvPr id="46" name="右箭头 45"/>
          <p:cNvSpPr/>
          <p:nvPr/>
        </p:nvSpPr>
        <p:spPr>
          <a:xfrm rot="17340000">
            <a:off x="8467725" y="2136775"/>
            <a:ext cx="1318895" cy="2038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7" name="图片 46" descr="图片13"/>
          <p:cNvPicPr>
            <a:picLocks noChangeAspect="1"/>
          </p:cNvPicPr>
          <p:nvPr/>
        </p:nvPicPr>
        <p:blipFill>
          <a:blip r:embed="rId14"/>
          <a:stretch>
            <a:fillRect/>
          </a:stretch>
        </p:blipFill>
        <p:spPr>
          <a:xfrm>
            <a:off x="9152255" y="4238625"/>
            <a:ext cx="2905125" cy="2060575"/>
          </a:xfrm>
          <a:prstGeom prst="rect">
            <a:avLst/>
          </a:prstGeom>
        </p:spPr>
      </p:pic>
      <p:sp>
        <p:nvSpPr>
          <p:cNvPr id="48" name="右箭头 47"/>
          <p:cNvSpPr/>
          <p:nvPr>
            <p:custDataLst>
              <p:tags r:id="rId15"/>
            </p:custDataLst>
          </p:nvPr>
        </p:nvSpPr>
        <p:spPr>
          <a:xfrm>
            <a:off x="5819775" y="3909695"/>
            <a:ext cx="41414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右箭头 48"/>
          <p:cNvSpPr/>
          <p:nvPr>
            <p:custDataLst>
              <p:tags r:id="rId16"/>
            </p:custDataLst>
          </p:nvPr>
        </p:nvSpPr>
        <p:spPr>
          <a:xfrm>
            <a:off x="5819775" y="4380230"/>
            <a:ext cx="328358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0" name="对象 -2147479566"/>
          <p:cNvGraphicFramePr>
            <a:graphicFrameLocks noChangeAspect="1"/>
          </p:cNvGraphicFramePr>
          <p:nvPr/>
        </p:nvGraphicFramePr>
        <p:xfrm>
          <a:off x="7712075" y="4699635"/>
          <a:ext cx="1219200" cy="368300"/>
        </p:xfrm>
        <a:graphic>
          <a:graphicData uri="http://schemas.openxmlformats.org/presentationml/2006/ole">
            <mc:AlternateContent xmlns:mc="http://schemas.openxmlformats.org/markup-compatibility/2006">
              <mc:Choice xmlns:v="urn:schemas-microsoft-com:vml" Requires="v">
                <p:oleObj spid="_x0000_s51" name="" r:id="rId17" imgW="1219200" imgH="368300" progId="Equation.KSEE3">
                  <p:embed/>
                </p:oleObj>
              </mc:Choice>
              <mc:Fallback>
                <p:oleObj name="" r:id="rId17" imgW="1219200" imgH="368300" progId="Equation.KSEE3">
                  <p:embed/>
                  <p:pic>
                    <p:nvPicPr>
                      <p:cNvPr id="0" name="图片 26"/>
                      <p:cNvPicPr/>
                      <p:nvPr/>
                    </p:nvPicPr>
                    <p:blipFill>
                      <a:blip r:embed="rId18"/>
                      <a:stretch>
                        <a:fillRect/>
                      </a:stretch>
                    </p:blipFill>
                    <p:spPr>
                      <a:xfrm>
                        <a:off x="7712075" y="4699635"/>
                        <a:ext cx="1219200" cy="368300"/>
                      </a:xfrm>
                      <a:prstGeom prst="rect">
                        <a:avLst/>
                      </a:prstGeom>
                      <a:solidFill>
                        <a:schemeClr val="bg1"/>
                      </a:solidFill>
                      <a:ln w="38100">
                        <a:noFill/>
                        <a:miter/>
                      </a:ln>
                    </p:spPr>
                  </p:pic>
                </p:oleObj>
              </mc:Fallback>
            </mc:AlternateContent>
          </a:graphicData>
        </a:graphic>
      </p:graphicFrame>
      <p:sp>
        <p:nvSpPr>
          <p:cNvPr id="52" name="右箭头 51"/>
          <p:cNvSpPr/>
          <p:nvPr>
            <p:custDataLst>
              <p:tags r:id="rId19"/>
            </p:custDataLst>
          </p:nvPr>
        </p:nvSpPr>
        <p:spPr>
          <a:xfrm>
            <a:off x="5956935" y="4843145"/>
            <a:ext cx="169608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nvSpPr>
        <p:spPr>
          <a:xfrm>
            <a:off x="5382260" y="5330825"/>
            <a:ext cx="3434080" cy="706755"/>
          </a:xfrm>
          <a:prstGeom prst="rect">
            <a:avLst/>
          </a:prstGeom>
          <a:noFill/>
          <a:ln w="9525">
            <a:noFill/>
          </a:ln>
        </p:spPr>
        <p:txBody>
          <a:bodyPr wrap="square">
            <a:spAutoFit/>
          </a:bodyPr>
          <a:p>
            <a:pPr indent="0">
              <a:lnSpc>
                <a:spcPct val="200000"/>
              </a:lnSpc>
              <a:buFont typeface="Wingdings" panose="05000000000000000000" charset="0"/>
              <a:buNone/>
            </a:pPr>
            <a:r>
              <a:rPr lang="zh-CN" sz="1000">
                <a:solidFill>
                  <a:srgbClr val="FFFF00"/>
                </a:solidFill>
                <a:latin typeface="Times New Roman" panose="02020603050405020304" charset="0"/>
                <a:ea typeface="宋体" panose="02010600030101010101" pitchFamily="2" charset="-122"/>
                <a:sym typeface="+mn-ea"/>
              </a:rPr>
              <a:t>值得庆幸的是，在</a:t>
            </a:r>
            <a:r>
              <a:rPr lang="en-US" sz="1000">
                <a:solidFill>
                  <a:srgbClr val="FFFF00"/>
                </a:solidFill>
                <a:latin typeface="Times New Roman" panose="02020603050405020304" charset="0"/>
                <a:ea typeface="宋体" panose="02010600030101010101" pitchFamily="2" charset="-122"/>
                <a:sym typeface="+mn-ea"/>
              </a:rPr>
              <a:t>OpenCV</a:t>
            </a:r>
            <a:r>
              <a:rPr lang="zh-CN" sz="1000">
                <a:solidFill>
                  <a:srgbClr val="FFFF00"/>
                </a:solidFill>
                <a:latin typeface="Times New Roman" panose="02020603050405020304" charset="0"/>
                <a:ea typeface="宋体" panose="02010600030101010101" pitchFamily="2" charset="-122"/>
                <a:sym typeface="+mn-ea"/>
              </a:rPr>
              <a:t>中已经将求解</a:t>
            </a:r>
            <a:r>
              <a:rPr lang="en-US" sz="1000">
                <a:solidFill>
                  <a:srgbClr val="FFFF00"/>
                </a:solidFill>
                <a:latin typeface="Times New Roman" panose="02020603050405020304" charset="0"/>
                <a:ea typeface="宋体" panose="02010600030101010101" pitchFamily="2" charset="-122"/>
                <a:sym typeface="+mn-ea"/>
              </a:rPr>
              <a:t>PnP</a:t>
            </a:r>
            <a:r>
              <a:rPr lang="zh-CN" sz="1000">
                <a:solidFill>
                  <a:srgbClr val="FFFF00"/>
                </a:solidFill>
                <a:latin typeface="Times New Roman" panose="02020603050405020304" charset="0"/>
                <a:ea typeface="宋体" panose="02010600030101010101" pitchFamily="2" charset="-122"/>
                <a:sym typeface="+mn-ea"/>
              </a:rPr>
              <a:t>问题的一些常见方法封装到了函数</a:t>
            </a:r>
            <a:r>
              <a:rPr lang="zh-CN" sz="1000" u="sng">
                <a:solidFill>
                  <a:srgbClr val="FF0000"/>
                </a:solidFill>
                <a:latin typeface="Times New Roman" panose="02020603050405020304" charset="0"/>
                <a:ea typeface="宋体" panose="02010600030101010101" pitchFamily="2" charset="-122"/>
                <a:sym typeface="+mn-ea"/>
              </a:rPr>
              <a:t>solvePnP()</a:t>
            </a:r>
            <a:r>
              <a:rPr lang="zh-CN" sz="1000">
                <a:solidFill>
                  <a:srgbClr val="FFFF00"/>
                </a:solidFill>
                <a:latin typeface="Times New Roman" panose="02020603050405020304" charset="0"/>
                <a:ea typeface="宋体" panose="02010600030101010101" pitchFamily="2" charset="-122"/>
                <a:sym typeface="+mn-ea"/>
              </a:rPr>
              <a:t>：P3P、EPnP、BA等方法</a:t>
            </a:r>
            <a:endParaRPr lang="zh-CN" sz="1000">
              <a:solidFill>
                <a:srgbClr val="FFFF00"/>
              </a:solidFill>
              <a:latin typeface="Times New Roman" panose="02020603050405020304" charset="0"/>
              <a:ea typeface="宋体" panose="02010600030101010101" pitchFamily="2" charset="-122"/>
              <a:sym typeface="+mn-ea"/>
            </a:endParaRPr>
          </a:p>
        </p:txBody>
      </p:sp>
      <p:sp>
        <p:nvSpPr>
          <p:cNvPr id="54" name="文本框 53"/>
          <p:cNvSpPr txBox="1"/>
          <p:nvPr/>
        </p:nvSpPr>
        <p:spPr>
          <a:xfrm>
            <a:off x="3368040" y="6251575"/>
            <a:ext cx="6099810" cy="553085"/>
          </a:xfrm>
          <a:prstGeom prst="rect">
            <a:avLst/>
          </a:prstGeom>
          <a:noFill/>
          <a:ln w="9525">
            <a:noFill/>
          </a:ln>
        </p:spPr>
        <p:txBody>
          <a:bodyPr wrap="square">
            <a:spAutoFit/>
          </a:bodyPr>
          <a:p>
            <a:pPr indent="0">
              <a:lnSpc>
                <a:spcPct val="150000"/>
              </a:lnSpc>
              <a:buFont typeface="Wingdings" panose="05000000000000000000" charset="0"/>
              <a:buNone/>
            </a:pPr>
            <a:r>
              <a:rPr lang="en-US" altLang="zh-CN" sz="1000" b="0">
                <a:solidFill>
                  <a:srgbClr val="FFFF00"/>
                </a:solidFill>
                <a:latin typeface="+mn-ea"/>
              </a:rPr>
              <a:t>* 3D-2D</a:t>
            </a:r>
            <a:r>
              <a:rPr lang="zh-CN" altLang="en-US" sz="1000" b="0">
                <a:solidFill>
                  <a:srgbClr val="FFFF00"/>
                </a:solidFill>
                <a:latin typeface="+mn-ea"/>
              </a:rPr>
              <a:t>模型的应用场景：比如，</a:t>
            </a:r>
            <a:r>
              <a:rPr lang="en-US" altLang="zh-CN" sz="1000" b="0">
                <a:solidFill>
                  <a:srgbClr val="FFFF00"/>
                </a:solidFill>
                <a:latin typeface="+mn-ea"/>
              </a:rPr>
              <a:t>单目SLAM初始化完成后就能得到一些已知地图点，或者双目、RGB-D能直接给   出环境观测点。在这些情况下，当前帧图像所对应的相机位姿解算就可以用这种模型</a:t>
            </a:r>
            <a:r>
              <a:rPr lang="zh-CN" altLang="en-US" sz="1000" b="0">
                <a:solidFill>
                  <a:srgbClr val="FFFF00"/>
                </a:solidFill>
                <a:latin typeface="+mn-ea"/>
              </a:rPr>
              <a:t>。</a:t>
            </a:r>
            <a:endParaRPr lang="zh-CN" altLang="en-US" sz="1000" b="0">
              <a:solidFill>
                <a:srgbClr val="FFFF00"/>
              </a:solidFill>
              <a:latin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linds(horizontal)">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blinds(horizontal)">
                                      <p:cBhvr>
                                        <p:cTn id="30" dur="500"/>
                                        <p:tgtEl>
                                          <p:spTgt spid="46"/>
                                        </p:tgtEl>
                                      </p:cBhvr>
                                    </p:animEffect>
                                  </p:childTnLst>
                                </p:cTn>
                              </p:par>
                              <p:par>
                                <p:cTn id="31" presetID="3" presetClass="entr" presetSubtype="1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linds(horizontal)">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par>
                                <p:cTn id="39" presetID="3" presetClass="entr" presetSubtype="1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linds(horizontal)">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linds(horizontal)">
                                      <p:cBhvr>
                                        <p:cTn id="46" dur="500"/>
                                        <p:tgtEl>
                                          <p:spTgt spid="49"/>
                                        </p:tgtEl>
                                      </p:cBhvr>
                                    </p:animEffect>
                                  </p:childTnLst>
                                </p:cTn>
                              </p:par>
                              <p:par>
                                <p:cTn id="47" presetID="3" presetClass="entr" presetSubtype="1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blinds(horizontal)">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blinds(horizontal)">
                                      <p:cBhvr>
                                        <p:cTn id="54" dur="500"/>
                                        <p:tgtEl>
                                          <p:spTgt spid="52"/>
                                        </p:tgtEl>
                                      </p:cBhvr>
                                    </p:animEffect>
                                  </p:childTnLst>
                                </p:cTn>
                              </p:par>
                              <p:par>
                                <p:cTn id="55" presetID="3" presetClass="entr" presetSubtype="1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linds(horizontal)">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blinds(horizontal)">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1" grpId="0"/>
      <p:bldP spid="39" grpId="0" animBg="1"/>
      <p:bldP spid="46" grpId="0" animBg="1"/>
      <p:bldP spid="48" grpId="0" animBg="1"/>
      <p:bldP spid="49" grpId="0" animBg="1"/>
      <p:bldP spid="52" grpId="0" animBg="1"/>
      <p:bldP spid="53"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rgbClr val="FFFF00"/>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chemeClr val="bg1"/>
                </a:solidFill>
                <a:latin typeface="+mn-ea"/>
                <a:sym typeface="+mn-ea"/>
              </a:rPr>
              <a:t>ORB-SLAM2</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37" name="右箭头 36"/>
          <p:cNvSpPr/>
          <p:nvPr>
            <p:custDataLst>
              <p:tags r:id="rId7"/>
            </p:custDataLst>
          </p:nvPr>
        </p:nvSpPr>
        <p:spPr>
          <a:xfrm>
            <a:off x="5017135" y="1805305"/>
            <a:ext cx="25774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712075" y="1515110"/>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874635" y="1558290"/>
            <a:ext cx="2453640" cy="737235"/>
          </a:xfrm>
          <a:prstGeom prst="rect">
            <a:avLst/>
          </a:prstGeom>
          <a:noFill/>
        </p:spPr>
        <p:txBody>
          <a:bodyPr wrap="square" rtlCol="0" anchor="t">
            <a:spAutoFit/>
          </a:bodyPr>
          <a:p>
            <a:pPr indent="0">
              <a:buFont typeface="+mj-ea"/>
              <a:buNone/>
            </a:pPr>
            <a:r>
              <a:rPr lang="en-US" altLang="zh-CN" sz="1400">
                <a:solidFill>
                  <a:schemeClr val="bg1"/>
                </a:solidFill>
                <a:latin typeface="+mn-ea"/>
                <a:sym typeface="+mn-ea"/>
              </a:rPr>
              <a:t>2D-2D</a:t>
            </a:r>
            <a:r>
              <a:rPr lang="zh-CN" altLang="en-US" sz="1400">
                <a:solidFill>
                  <a:schemeClr val="bg1"/>
                </a:solidFill>
                <a:latin typeface="+mn-ea"/>
                <a:sym typeface="+mn-ea"/>
              </a:rPr>
              <a:t>模型</a:t>
            </a:r>
            <a:endParaRPr lang="zh-CN" altLang="en-US" sz="1400">
              <a:solidFill>
                <a:schemeClr val="bg1"/>
              </a:solidFill>
              <a:latin typeface="+mn-ea"/>
              <a:sym typeface="+mn-ea"/>
            </a:endParaRPr>
          </a:p>
          <a:p>
            <a:pPr indent="0">
              <a:buFont typeface="+mj-ea"/>
              <a:buNone/>
            </a:pPr>
            <a:r>
              <a:rPr lang="en-US" altLang="zh-CN" sz="1400">
                <a:solidFill>
                  <a:schemeClr val="bg1"/>
                </a:solidFill>
                <a:latin typeface="+mn-ea"/>
                <a:sym typeface="+mn-ea"/>
              </a:rPr>
              <a:t>3D-2D</a:t>
            </a:r>
            <a:r>
              <a:rPr lang="zh-CN" altLang="en-US" sz="1400">
                <a:solidFill>
                  <a:schemeClr val="bg1"/>
                </a:solidFill>
                <a:latin typeface="+mn-ea"/>
                <a:sym typeface="+mn-ea"/>
              </a:rPr>
              <a:t>模型</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3D-3D</a:t>
            </a:r>
            <a:r>
              <a:rPr lang="zh-CN" altLang="en-US" sz="1400">
                <a:solidFill>
                  <a:srgbClr val="FFFF00"/>
                </a:solidFill>
                <a:latin typeface="+mn-ea"/>
                <a:sym typeface="+mn-ea"/>
              </a:rPr>
              <a:t>模型</a:t>
            </a:r>
            <a:endParaRPr lang="zh-CN" altLang="en-US" sz="1400">
              <a:solidFill>
                <a:srgbClr val="FFFF00"/>
              </a:solidFill>
              <a:latin typeface="+mn-ea"/>
              <a:sym typeface="+mn-ea"/>
            </a:endParaRPr>
          </a:p>
        </p:txBody>
      </p:sp>
      <p:sp>
        <p:nvSpPr>
          <p:cNvPr id="14" name="文本框 13"/>
          <p:cNvSpPr txBox="1"/>
          <p:nvPr/>
        </p:nvSpPr>
        <p:spPr>
          <a:xfrm>
            <a:off x="5106670" y="1581785"/>
            <a:ext cx="2330450" cy="275590"/>
          </a:xfrm>
          <a:prstGeom prst="rect">
            <a:avLst/>
          </a:prstGeom>
          <a:noFill/>
        </p:spPr>
        <p:txBody>
          <a:bodyPr wrap="square" rtlCol="0">
            <a:spAutoFit/>
          </a:bodyPr>
          <a:p>
            <a:r>
              <a:rPr lang="zh-CN" altLang="en-US" sz="1200">
                <a:solidFill>
                  <a:schemeClr val="accent1"/>
                </a:solidFill>
              </a:rPr>
              <a:t>按照模型中给定已知条件的不同</a:t>
            </a:r>
            <a:endParaRPr lang="zh-CN" altLang="en-US" sz="1200">
              <a:solidFill>
                <a:schemeClr val="accent1"/>
              </a:solidFill>
            </a:endParaRPr>
          </a:p>
        </p:txBody>
      </p:sp>
      <p:sp>
        <p:nvSpPr>
          <p:cNvPr id="71" name="文本框 70"/>
          <p:cNvSpPr txBox="1"/>
          <p:nvPr/>
        </p:nvSpPr>
        <p:spPr>
          <a:xfrm>
            <a:off x="928370" y="5944235"/>
            <a:ext cx="229108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思考：已知量是什么，待求量是什么</a:t>
            </a:r>
            <a:endParaRPr lang="zh-CN" sz="1000" b="0">
              <a:solidFill>
                <a:srgbClr val="FFFF00"/>
              </a:solidFill>
              <a:latin typeface="+mn-ea"/>
            </a:endParaRPr>
          </a:p>
        </p:txBody>
      </p:sp>
      <p:grpSp>
        <p:nvGrpSpPr>
          <p:cNvPr id="17" name="组合 16"/>
          <p:cNvGrpSpPr/>
          <p:nvPr/>
        </p:nvGrpSpPr>
        <p:grpSpPr>
          <a:xfrm>
            <a:off x="440690" y="2595880"/>
            <a:ext cx="3481070" cy="3280410"/>
            <a:chOff x="829" y="3968"/>
            <a:chExt cx="5482" cy="5166"/>
          </a:xfrm>
        </p:grpSpPr>
        <p:pic>
          <p:nvPicPr>
            <p:cNvPr id="9" name="图片 8" descr="图片14"/>
            <p:cNvPicPr>
              <a:picLocks noChangeAspect="1"/>
            </p:cNvPicPr>
            <p:nvPr/>
          </p:nvPicPr>
          <p:blipFill>
            <a:blip r:embed="rId8"/>
            <a:stretch>
              <a:fillRect/>
            </a:stretch>
          </p:blipFill>
          <p:spPr>
            <a:xfrm>
              <a:off x="829" y="3968"/>
              <a:ext cx="5482" cy="5167"/>
            </a:xfrm>
            <a:prstGeom prst="rect">
              <a:avLst/>
            </a:prstGeom>
          </p:spPr>
        </p:pic>
        <p:sp>
          <p:nvSpPr>
            <p:cNvPr id="16" name="文本框 15"/>
            <p:cNvSpPr txBox="1"/>
            <p:nvPr/>
          </p:nvSpPr>
          <p:spPr>
            <a:xfrm>
              <a:off x="829" y="3968"/>
              <a:ext cx="1801" cy="940"/>
            </a:xfrm>
            <a:prstGeom prst="rect">
              <a:avLst/>
            </a:prstGeom>
            <a:solidFill>
              <a:schemeClr val="accent1"/>
            </a:solidFill>
            <a:ln w="9525">
              <a:noFill/>
            </a:ln>
          </p:spPr>
          <p:txBody>
            <a:bodyPr wrap="square">
              <a:noAutofit/>
            </a:bodyPr>
            <a:p>
              <a:pPr indent="0">
                <a:lnSpc>
                  <a:spcPct val="200000"/>
                </a:lnSpc>
                <a:buFont typeface="Wingdings" panose="05000000000000000000" charset="0"/>
                <a:buNone/>
              </a:pPr>
              <a:r>
                <a:rPr lang="en-US" altLang="zh-CN" sz="1400" b="1">
                  <a:solidFill>
                    <a:srgbClr val="FFFF00"/>
                  </a:solidFill>
                  <a:latin typeface="+mn-ea"/>
                </a:rPr>
                <a:t>3D-3D</a:t>
              </a:r>
              <a:r>
                <a:rPr lang="zh-CN" altLang="en-US" sz="1400" b="1">
                  <a:solidFill>
                    <a:srgbClr val="FFFF00"/>
                  </a:solidFill>
                  <a:latin typeface="+mn-ea"/>
                </a:rPr>
                <a:t>模型</a:t>
              </a:r>
              <a:endParaRPr lang="zh-CN" altLang="en-US" sz="1400" b="1">
                <a:solidFill>
                  <a:srgbClr val="FFFF00"/>
                </a:solidFill>
                <a:latin typeface="+mn-ea"/>
              </a:endParaRPr>
            </a:p>
          </p:txBody>
        </p:sp>
      </p:grpSp>
      <p:sp>
        <p:nvSpPr>
          <p:cNvPr id="18" name="文本框 17"/>
          <p:cNvSpPr txBox="1"/>
          <p:nvPr/>
        </p:nvSpPr>
        <p:spPr>
          <a:xfrm>
            <a:off x="4295140" y="2870200"/>
            <a:ext cx="2134235" cy="132207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en-US" sz="1000">
                <a:solidFill>
                  <a:schemeClr val="bg1"/>
                </a:solidFill>
              </a:rPr>
              <a:t>ICP</a:t>
            </a:r>
            <a:endParaRPr sz="1000">
              <a:solidFill>
                <a:schemeClr val="bg1"/>
              </a:solidFill>
            </a:endParaRPr>
          </a:p>
          <a:p>
            <a:pPr indent="0">
              <a:lnSpc>
                <a:spcPct val="200000"/>
              </a:lnSpc>
              <a:buFont typeface="Wingdings" panose="05000000000000000000" charset="0"/>
              <a:buNone/>
            </a:pPr>
            <a:r>
              <a:rPr sz="1000">
                <a:solidFill>
                  <a:schemeClr val="bg1"/>
                </a:solidFill>
              </a:rPr>
              <a:t>求解两组点云之间的位姿变换</a:t>
            </a:r>
            <a:endParaRPr sz="1000">
              <a:solidFill>
                <a:schemeClr val="bg1"/>
              </a:solidFill>
              <a:latin typeface="+mn-ea"/>
            </a:endParaRPr>
          </a:p>
          <a:p>
            <a:pPr marL="171450" indent="-171450">
              <a:lnSpc>
                <a:spcPct val="200000"/>
              </a:lnSpc>
              <a:buFont typeface="Wingdings" panose="05000000000000000000" charset="0"/>
              <a:buChar char="n"/>
            </a:pPr>
            <a:r>
              <a:rPr lang="en-US" sz="1000">
                <a:solidFill>
                  <a:schemeClr val="bg1"/>
                </a:solidFill>
                <a:latin typeface="+mn-ea"/>
              </a:rPr>
              <a:t>BA</a:t>
            </a:r>
            <a:r>
              <a:rPr lang="zh-CN" altLang="en-US" sz="1000">
                <a:solidFill>
                  <a:schemeClr val="bg1"/>
                </a:solidFill>
                <a:latin typeface="+mn-ea"/>
              </a:rPr>
              <a:t>优化</a:t>
            </a:r>
            <a:endParaRPr lang="zh-CN" altLang="en-US" sz="1000">
              <a:solidFill>
                <a:schemeClr val="bg1"/>
              </a:solidFill>
              <a:latin typeface="+mn-ea"/>
            </a:endParaRPr>
          </a:p>
          <a:p>
            <a:pPr indent="0">
              <a:lnSpc>
                <a:spcPct val="200000"/>
              </a:lnSpc>
              <a:buFont typeface="Wingdings" panose="05000000000000000000" charset="0"/>
              <a:buNone/>
            </a:pPr>
            <a:r>
              <a:rPr lang="zh-CN" altLang="en-US" sz="1000">
                <a:solidFill>
                  <a:schemeClr val="bg1"/>
                </a:solidFill>
                <a:latin typeface="+mn-ea"/>
              </a:rPr>
              <a:t>对待求量直接进行优化求解</a:t>
            </a:r>
            <a:endParaRPr lang="zh-CN" altLang="en-US" sz="1000">
              <a:solidFill>
                <a:schemeClr val="bg1"/>
              </a:solidFill>
              <a:latin typeface="+mn-ea"/>
            </a:endParaRPr>
          </a:p>
        </p:txBody>
      </p:sp>
      <p:sp>
        <p:nvSpPr>
          <p:cNvPr id="19" name="左大括号 18"/>
          <p:cNvSpPr/>
          <p:nvPr/>
        </p:nvSpPr>
        <p:spPr>
          <a:xfrm>
            <a:off x="6138545" y="3156585"/>
            <a:ext cx="172085" cy="5670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6275705" y="2914650"/>
            <a:ext cx="175133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两组点云的数据关联未知</a:t>
            </a:r>
            <a:endParaRPr lang="zh-CN" altLang="en-US" sz="1000" b="0">
              <a:solidFill>
                <a:schemeClr val="bg1"/>
              </a:solidFill>
              <a:latin typeface="+mn-ea"/>
            </a:endParaRPr>
          </a:p>
        </p:txBody>
      </p:sp>
      <p:sp>
        <p:nvSpPr>
          <p:cNvPr id="21" name="文本框 20"/>
          <p:cNvSpPr txBox="1"/>
          <p:nvPr/>
        </p:nvSpPr>
        <p:spPr>
          <a:xfrm>
            <a:off x="6294120" y="3447415"/>
            <a:ext cx="175133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两组点云的数据关联已知</a:t>
            </a:r>
            <a:endParaRPr lang="zh-CN" altLang="en-US" sz="1000" b="0">
              <a:solidFill>
                <a:schemeClr val="bg1"/>
              </a:solidFill>
              <a:latin typeface="+mn-ea"/>
            </a:endParaRPr>
          </a:p>
        </p:txBody>
      </p:sp>
      <p:graphicFrame>
        <p:nvGraphicFramePr>
          <p:cNvPr id="23" name="对象 -2147479546"/>
          <p:cNvGraphicFramePr>
            <a:graphicFrameLocks noChangeAspect="1"/>
          </p:cNvGraphicFramePr>
          <p:nvPr/>
        </p:nvGraphicFramePr>
        <p:xfrm>
          <a:off x="7924165" y="3509010"/>
          <a:ext cx="1790700" cy="431800"/>
        </p:xfrm>
        <a:graphic>
          <a:graphicData uri="http://schemas.openxmlformats.org/presentationml/2006/ole">
            <mc:AlternateContent xmlns:mc="http://schemas.openxmlformats.org/markup-compatibility/2006">
              <mc:Choice xmlns:v="urn:schemas-microsoft-com:vml" Requires="v">
                <p:oleObj spid="_x0000_s29" name="" r:id="rId9" imgW="1790700" imgH="431800" progId="Equation.KSEE3">
                  <p:embed/>
                </p:oleObj>
              </mc:Choice>
              <mc:Fallback>
                <p:oleObj name="" r:id="rId9" imgW="1790700" imgH="431800" progId="Equation.KSEE3">
                  <p:embed/>
                  <p:pic>
                    <p:nvPicPr>
                      <p:cNvPr id="0" name="图片 28"/>
                      <p:cNvPicPr/>
                      <p:nvPr/>
                    </p:nvPicPr>
                    <p:blipFill>
                      <a:blip r:embed="rId10"/>
                      <a:stretch>
                        <a:fillRect/>
                      </a:stretch>
                    </p:blipFill>
                    <p:spPr>
                      <a:xfrm>
                        <a:off x="7924165" y="3509010"/>
                        <a:ext cx="1790700" cy="431800"/>
                      </a:xfrm>
                      <a:prstGeom prst="rect">
                        <a:avLst/>
                      </a:prstGeom>
                      <a:solidFill>
                        <a:schemeClr val="bg1"/>
                      </a:solidFill>
                      <a:ln w="38100">
                        <a:noFill/>
                        <a:miter/>
                      </a:ln>
                    </p:spPr>
                  </p:pic>
                </p:oleObj>
              </mc:Fallback>
            </mc:AlternateContent>
          </a:graphicData>
        </a:graphic>
      </p:graphicFrame>
      <p:graphicFrame>
        <p:nvGraphicFramePr>
          <p:cNvPr id="24" name="对象 -2147479529"/>
          <p:cNvGraphicFramePr>
            <a:graphicFrameLocks noChangeAspect="1"/>
          </p:cNvGraphicFramePr>
          <p:nvPr/>
        </p:nvGraphicFramePr>
        <p:xfrm>
          <a:off x="4928235" y="4338320"/>
          <a:ext cx="1739900" cy="368300"/>
        </p:xfrm>
        <a:graphic>
          <a:graphicData uri="http://schemas.openxmlformats.org/presentationml/2006/ole">
            <mc:AlternateContent xmlns:mc="http://schemas.openxmlformats.org/markup-compatibility/2006">
              <mc:Choice xmlns:v="urn:schemas-microsoft-com:vml" Requires="v">
                <p:oleObj spid="_x0000_s3076" name="" r:id="rId11" imgW="1739900" imgH="368300" progId="Equation.KSEE3">
                  <p:embed/>
                </p:oleObj>
              </mc:Choice>
              <mc:Fallback>
                <p:oleObj name="" r:id="rId11" imgW="1739900" imgH="368300" progId="Equation.KSEE3">
                  <p:embed/>
                  <p:pic>
                    <p:nvPicPr>
                      <p:cNvPr id="0" name="图片 3075"/>
                      <p:cNvPicPr/>
                      <p:nvPr/>
                    </p:nvPicPr>
                    <p:blipFill>
                      <a:blip r:embed="rId12"/>
                      <a:stretch>
                        <a:fillRect/>
                      </a:stretch>
                    </p:blipFill>
                    <p:spPr>
                      <a:xfrm>
                        <a:off x="4928235" y="4338320"/>
                        <a:ext cx="1739900" cy="368300"/>
                      </a:xfrm>
                      <a:prstGeom prst="rect">
                        <a:avLst/>
                      </a:prstGeom>
                      <a:solidFill>
                        <a:schemeClr val="bg1"/>
                      </a:solidFill>
                      <a:ln w="38100">
                        <a:noFill/>
                        <a:miter/>
                      </a:ln>
                    </p:spPr>
                  </p:pic>
                </p:oleObj>
              </mc:Fallback>
            </mc:AlternateContent>
          </a:graphicData>
        </a:graphic>
      </p:graphicFrame>
      <p:graphicFrame>
        <p:nvGraphicFramePr>
          <p:cNvPr id="25" name="对象 -2147479528"/>
          <p:cNvGraphicFramePr>
            <a:graphicFrameLocks noChangeAspect="1"/>
          </p:cNvGraphicFramePr>
          <p:nvPr/>
        </p:nvGraphicFramePr>
        <p:xfrm>
          <a:off x="4928235" y="4773295"/>
          <a:ext cx="1879600" cy="368300"/>
        </p:xfrm>
        <a:graphic>
          <a:graphicData uri="http://schemas.openxmlformats.org/presentationml/2006/ole">
            <mc:AlternateContent xmlns:mc="http://schemas.openxmlformats.org/markup-compatibility/2006">
              <mc:Choice xmlns:v="urn:schemas-microsoft-com:vml" Requires="v">
                <p:oleObj spid="_x0000_s26" name="" r:id="rId13" imgW="1879600" imgH="368300" progId="Equation.KSEE3">
                  <p:embed/>
                </p:oleObj>
              </mc:Choice>
              <mc:Fallback>
                <p:oleObj name="" r:id="rId13" imgW="1879600" imgH="368300" progId="Equation.KSEE3">
                  <p:embed/>
                  <p:pic>
                    <p:nvPicPr>
                      <p:cNvPr id="0" name="图片 7"/>
                      <p:cNvPicPr/>
                      <p:nvPr/>
                    </p:nvPicPr>
                    <p:blipFill>
                      <a:blip r:embed="rId14"/>
                      <a:stretch>
                        <a:fillRect/>
                      </a:stretch>
                    </p:blipFill>
                    <p:spPr>
                      <a:xfrm>
                        <a:off x="4928235" y="4773295"/>
                        <a:ext cx="1879600" cy="368300"/>
                      </a:xfrm>
                      <a:prstGeom prst="rect">
                        <a:avLst/>
                      </a:prstGeom>
                      <a:solidFill>
                        <a:schemeClr val="bg1"/>
                      </a:solidFill>
                      <a:ln w="38100">
                        <a:noFill/>
                        <a:miter/>
                      </a:ln>
                    </p:spPr>
                  </p:pic>
                </p:oleObj>
              </mc:Fallback>
            </mc:AlternateContent>
          </a:graphicData>
        </a:graphic>
      </p:graphicFrame>
      <p:sp>
        <p:nvSpPr>
          <p:cNvPr id="69" name="文本框 68"/>
          <p:cNvSpPr txBox="1"/>
          <p:nvPr/>
        </p:nvSpPr>
        <p:spPr>
          <a:xfrm>
            <a:off x="3972560" y="5572125"/>
            <a:ext cx="8219440" cy="706755"/>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 3D-3D</a:t>
            </a:r>
            <a:r>
              <a:rPr lang="zh-CN" altLang="en-US" sz="1000" b="0">
                <a:solidFill>
                  <a:srgbClr val="FFFF00"/>
                </a:solidFill>
                <a:latin typeface="+mn-ea"/>
              </a:rPr>
              <a:t>模型的应用场景：</a:t>
            </a:r>
            <a:r>
              <a:rPr sz="1000" b="0">
                <a:solidFill>
                  <a:srgbClr val="FFFF00"/>
                </a:solidFill>
                <a:latin typeface="+mn-ea"/>
              </a:rPr>
              <a:t>比如，上面3D-2D模型中P3P或EPnP中不同坐标系下3D地图点的变换，或者双目、RGB-D能直接给出环境观测点。</a:t>
            </a:r>
            <a:endParaRPr sz="1000" b="0">
              <a:solidFill>
                <a:srgbClr val="FFFF00"/>
              </a:solidFill>
              <a:latin typeface="+mn-ea"/>
            </a:endParaRPr>
          </a:p>
          <a:p>
            <a:pPr indent="0">
              <a:lnSpc>
                <a:spcPct val="200000"/>
              </a:lnSpc>
              <a:buFont typeface="Wingdings" panose="05000000000000000000" charset="0"/>
              <a:buNone/>
            </a:pPr>
            <a:r>
              <a:rPr lang="en-US" sz="1000" b="0">
                <a:solidFill>
                  <a:srgbClr val="FFFF00"/>
                </a:solidFill>
                <a:latin typeface="+mn-ea"/>
              </a:rPr>
              <a:t>                                        </a:t>
            </a:r>
            <a:r>
              <a:rPr sz="1000" b="0">
                <a:solidFill>
                  <a:srgbClr val="FFFF00"/>
                </a:solidFill>
                <a:latin typeface="+mn-ea"/>
              </a:rPr>
              <a:t>在这些情况下，当前帧图像所对应的相机位姿解算就可以用这种模型</a:t>
            </a:r>
            <a:r>
              <a:rPr lang="zh-CN" sz="1000" b="0">
                <a:solidFill>
                  <a:srgbClr val="FFFF00"/>
                </a:solidFill>
                <a:latin typeface="+mn-ea"/>
              </a:rPr>
              <a:t>。</a:t>
            </a:r>
            <a:endParaRPr lang="zh-CN" sz="1000" b="0">
              <a:solidFill>
                <a:srgbClr val="FFFF00"/>
              </a:solidFill>
              <a:latin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linds(horizontal)">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par>
                                <p:cTn id="39" presetID="3" presetClass="entr" presetSubtype="1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linds(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blinds(horizontal)">
                                      <p:cBhvr>
                                        <p:cTn id="4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8" grpId="0"/>
      <p:bldP spid="19" grpId="0" animBg="1"/>
      <p:bldP spid="20" grpId="0"/>
      <p:bldP spid="21" grpId="0"/>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10" name="文本框 9"/>
          <p:cNvSpPr txBox="1"/>
          <p:nvPr/>
        </p:nvSpPr>
        <p:spPr>
          <a:xfrm>
            <a:off x="5878195" y="1873885"/>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ORB-SLAM2</a:t>
            </a:r>
            <a:endParaRPr lang="en-US" altLang="zh-CN" b="1">
              <a:solidFill>
                <a:schemeClr val="bg1"/>
              </a:solidFill>
              <a:latin typeface="+mn-ea"/>
            </a:endParaRPr>
          </a:p>
        </p:txBody>
      </p:sp>
      <p:sp>
        <p:nvSpPr>
          <p:cNvPr id="12" name="文本框 11"/>
          <p:cNvSpPr txBox="1"/>
          <p:nvPr/>
        </p:nvSpPr>
        <p:spPr>
          <a:xfrm>
            <a:off x="5878195" y="1415415"/>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a:t>
            </a:r>
            <a:endParaRPr lang="en-US" altLang="zh-CN" b="1">
              <a:solidFill>
                <a:schemeClr val="bg1"/>
              </a:solidFill>
              <a:latin typeface="+mn-ea"/>
            </a:endParaRPr>
          </a:p>
        </p:txBody>
      </p:sp>
      <p:sp>
        <p:nvSpPr>
          <p:cNvPr id="28" name="文本框 27"/>
          <p:cNvSpPr txBox="1"/>
          <p:nvPr/>
        </p:nvSpPr>
        <p:spPr>
          <a:xfrm>
            <a:off x="7705725" y="1424940"/>
            <a:ext cx="735330" cy="368300"/>
          </a:xfrm>
          <a:prstGeom prst="rect">
            <a:avLst/>
          </a:prstGeom>
          <a:noFill/>
          <a:ln w="9525">
            <a:noFill/>
          </a:ln>
        </p:spPr>
        <p:txBody>
          <a:bodyPr wrap="square">
            <a:spAutoFit/>
          </a:bodyPr>
          <a:p>
            <a:pPr indent="0"/>
            <a:r>
              <a:rPr lang="zh-CN" altLang="en-US">
                <a:solidFill>
                  <a:srgbClr val="9CC2F0"/>
                </a:solidFill>
                <a:latin typeface="+mn-ea"/>
              </a:rPr>
              <a:t>单目</a:t>
            </a:r>
            <a:endParaRPr lang="zh-CN" altLang="en-US">
              <a:solidFill>
                <a:srgbClr val="9CC2F0"/>
              </a:solidFill>
              <a:latin typeface="+mn-ea"/>
            </a:endParaRPr>
          </a:p>
        </p:txBody>
      </p:sp>
      <p:sp>
        <p:nvSpPr>
          <p:cNvPr id="22" name="文本框 21"/>
          <p:cNvSpPr txBox="1"/>
          <p:nvPr/>
        </p:nvSpPr>
        <p:spPr>
          <a:xfrm>
            <a:off x="7715250" y="1873885"/>
            <a:ext cx="2076450" cy="368300"/>
          </a:xfrm>
          <a:prstGeom prst="rect">
            <a:avLst/>
          </a:prstGeom>
          <a:noFill/>
          <a:ln w="9525">
            <a:noFill/>
          </a:ln>
        </p:spPr>
        <p:txBody>
          <a:bodyPr wrap="square">
            <a:spAutoFit/>
          </a:bodyPr>
          <a:p>
            <a:pPr indent="0"/>
            <a:r>
              <a:rPr lang="zh-CN" altLang="en-US">
                <a:solidFill>
                  <a:srgbClr val="9CC2F0"/>
                </a:solidFill>
                <a:latin typeface="+mn-ea"/>
              </a:rPr>
              <a:t>单目</a:t>
            </a:r>
            <a:r>
              <a:rPr lang="en-US" altLang="zh-CN">
                <a:solidFill>
                  <a:srgbClr val="9CC2F0"/>
                </a:solidFill>
                <a:latin typeface="+mn-ea"/>
              </a:rPr>
              <a:t>/</a:t>
            </a:r>
            <a:r>
              <a:rPr lang="zh-CN" altLang="en-US">
                <a:solidFill>
                  <a:srgbClr val="9CC2F0"/>
                </a:solidFill>
                <a:latin typeface="+mn-ea"/>
              </a:rPr>
              <a:t>双目</a:t>
            </a:r>
            <a:r>
              <a:rPr lang="en-US" altLang="zh-CN">
                <a:solidFill>
                  <a:srgbClr val="9CC2F0"/>
                </a:solidFill>
                <a:latin typeface="+mn-ea"/>
              </a:rPr>
              <a:t>/RGB-D</a:t>
            </a:r>
            <a:endParaRPr lang="en-US" altLang="zh-CN">
              <a:solidFill>
                <a:srgbClr val="9CC2F0"/>
              </a:solidFill>
              <a:latin typeface="+mn-ea"/>
            </a:endParaRPr>
          </a:p>
        </p:txBody>
      </p:sp>
      <p:sp>
        <p:nvSpPr>
          <p:cNvPr id="31" name="文本框 30"/>
          <p:cNvSpPr txBox="1"/>
          <p:nvPr/>
        </p:nvSpPr>
        <p:spPr>
          <a:xfrm>
            <a:off x="7715250" y="2341880"/>
            <a:ext cx="4361815" cy="368300"/>
          </a:xfrm>
          <a:prstGeom prst="rect">
            <a:avLst/>
          </a:prstGeom>
          <a:noFill/>
          <a:ln w="9525">
            <a:noFill/>
          </a:ln>
        </p:spPr>
        <p:txBody>
          <a:bodyPr wrap="square">
            <a:spAutoFit/>
          </a:bodyPr>
          <a:p>
            <a:pPr indent="0"/>
            <a:r>
              <a:rPr lang="zh-CN" altLang="en-US">
                <a:solidFill>
                  <a:srgbClr val="9CC2F0"/>
                </a:solidFill>
                <a:latin typeface="+mn-ea"/>
              </a:rPr>
              <a:t>单目</a:t>
            </a:r>
            <a:r>
              <a:rPr lang="en-US" altLang="zh-CN">
                <a:solidFill>
                  <a:srgbClr val="9CC2F0"/>
                </a:solidFill>
                <a:latin typeface="+mn-ea"/>
              </a:rPr>
              <a:t>/</a:t>
            </a:r>
            <a:r>
              <a:rPr lang="zh-CN" altLang="en-US">
                <a:solidFill>
                  <a:srgbClr val="9CC2F0"/>
                </a:solidFill>
                <a:latin typeface="+mn-ea"/>
              </a:rPr>
              <a:t>双目</a:t>
            </a:r>
            <a:r>
              <a:rPr lang="en-US" altLang="zh-CN">
                <a:solidFill>
                  <a:srgbClr val="9CC2F0"/>
                </a:solidFill>
                <a:latin typeface="+mn-ea"/>
              </a:rPr>
              <a:t>/RGB-D + IMU +Multi-Map</a:t>
            </a:r>
            <a:endParaRPr lang="en-US" altLang="zh-CN">
              <a:solidFill>
                <a:srgbClr val="9CC2F0"/>
              </a:solidFill>
              <a:latin typeface="+mn-ea"/>
            </a:endParaRPr>
          </a:p>
        </p:txBody>
      </p:sp>
      <p:sp>
        <p:nvSpPr>
          <p:cNvPr id="27" name="文本框 26"/>
          <p:cNvSpPr txBox="1"/>
          <p:nvPr/>
        </p:nvSpPr>
        <p:spPr>
          <a:xfrm>
            <a:off x="5880735" y="2332355"/>
            <a:ext cx="1653540" cy="368300"/>
          </a:xfrm>
          <a:prstGeom prst="rect">
            <a:avLst/>
          </a:prstGeom>
          <a:solidFill>
            <a:srgbClr val="00B050"/>
          </a:solidFill>
          <a:ln w="9525">
            <a:noFill/>
          </a:ln>
        </p:spPr>
        <p:txBody>
          <a:bodyPr wrap="square">
            <a:spAutoFit/>
          </a:bodyPr>
          <a:p>
            <a:pPr indent="0"/>
            <a:r>
              <a:rPr lang="en-US" altLang="zh-CN" b="1">
                <a:solidFill>
                  <a:schemeClr val="bg1"/>
                </a:solidFill>
                <a:latin typeface="+mn-ea"/>
              </a:rPr>
              <a:t>ORB-SLAM3</a:t>
            </a:r>
            <a:endParaRPr lang="en-US" altLang="zh-CN" b="1">
              <a:solidFill>
                <a:schemeClr val="bg1"/>
              </a:solidFill>
              <a:latin typeface="+mn-ea"/>
            </a:endParaRPr>
          </a:p>
        </p:txBody>
      </p:sp>
      <p:sp>
        <p:nvSpPr>
          <p:cNvPr id="33" name="右箭头标注 32"/>
          <p:cNvSpPr/>
          <p:nvPr/>
        </p:nvSpPr>
        <p:spPr>
          <a:xfrm>
            <a:off x="7752715" y="1397635"/>
            <a:ext cx="842645" cy="407035"/>
          </a:xfrm>
          <a:prstGeom prst="rightArrowCallou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8626475" y="1405255"/>
            <a:ext cx="2038985" cy="368300"/>
          </a:xfrm>
          <a:prstGeom prst="rect">
            <a:avLst/>
          </a:prstGeom>
          <a:noFill/>
        </p:spPr>
        <p:txBody>
          <a:bodyPr wrap="square" rtlCol="0">
            <a:spAutoFit/>
          </a:bodyPr>
          <a:p>
            <a:pPr algn="ctr"/>
            <a:r>
              <a:rPr lang="zh-CN" altLang="en-US">
                <a:solidFill>
                  <a:srgbClr val="FF0000"/>
                </a:solidFill>
              </a:rPr>
              <a:t>有尺度不确定问题</a:t>
            </a:r>
            <a:endParaRPr lang="zh-CN" altLang="en-US">
              <a:solidFill>
                <a:srgbClr val="FF0000"/>
              </a:solidFill>
            </a:endParaRPr>
          </a:p>
        </p:txBody>
      </p:sp>
      <p:sp>
        <p:nvSpPr>
          <p:cNvPr id="35" name="右箭头标注 34"/>
          <p:cNvSpPr/>
          <p:nvPr/>
        </p:nvSpPr>
        <p:spPr>
          <a:xfrm>
            <a:off x="8294370" y="1860550"/>
            <a:ext cx="1598295" cy="407035"/>
          </a:xfrm>
          <a:prstGeom prst="rightArrowCallout">
            <a:avLst>
              <a:gd name="adj1" fmla="val 25000"/>
              <a:gd name="adj2" fmla="val 25000"/>
              <a:gd name="adj3" fmla="val 25000"/>
              <a:gd name="adj4" fmla="val 84902"/>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文本框 35"/>
          <p:cNvSpPr txBox="1"/>
          <p:nvPr/>
        </p:nvSpPr>
        <p:spPr>
          <a:xfrm>
            <a:off x="9918065" y="1870710"/>
            <a:ext cx="2038985" cy="368300"/>
          </a:xfrm>
          <a:prstGeom prst="rect">
            <a:avLst/>
          </a:prstGeom>
          <a:noFill/>
        </p:spPr>
        <p:txBody>
          <a:bodyPr wrap="square" rtlCol="0">
            <a:spAutoFit/>
          </a:bodyPr>
          <a:p>
            <a:pPr algn="ctr"/>
            <a:r>
              <a:rPr lang="zh-CN" altLang="en-US">
                <a:solidFill>
                  <a:schemeClr val="accent3"/>
                </a:solidFill>
              </a:rPr>
              <a:t>无尺度不确定问题</a:t>
            </a:r>
            <a:endParaRPr lang="zh-CN" altLang="en-US">
              <a:solidFill>
                <a:schemeClr val="accent3"/>
              </a:solidFill>
            </a:endParaRPr>
          </a:p>
        </p:txBody>
      </p:sp>
      <p:pic>
        <p:nvPicPr>
          <p:cNvPr id="38" name="图片 37" descr="图片15"/>
          <p:cNvPicPr>
            <a:picLocks noChangeAspect="1"/>
          </p:cNvPicPr>
          <p:nvPr/>
        </p:nvPicPr>
        <p:blipFill>
          <a:blip r:embed="rId7"/>
          <a:stretch>
            <a:fillRect/>
          </a:stretch>
        </p:blipFill>
        <p:spPr>
          <a:xfrm>
            <a:off x="50800" y="3156585"/>
            <a:ext cx="5448935" cy="3328035"/>
          </a:xfrm>
          <a:prstGeom prst="rect">
            <a:avLst/>
          </a:prstGeom>
        </p:spPr>
      </p:pic>
      <p:sp>
        <p:nvSpPr>
          <p:cNvPr id="39" name="文本框 38"/>
          <p:cNvSpPr txBox="1"/>
          <p:nvPr/>
        </p:nvSpPr>
        <p:spPr>
          <a:xfrm>
            <a:off x="1757680" y="6408420"/>
            <a:ext cx="141414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纯单目系统框架</a:t>
            </a:r>
            <a:endParaRPr sz="1000" b="0">
              <a:solidFill>
                <a:srgbClr val="FFFF00"/>
              </a:solidFill>
              <a:latin typeface="+mn-ea"/>
            </a:endParaRPr>
          </a:p>
        </p:txBody>
      </p:sp>
      <p:pic>
        <p:nvPicPr>
          <p:cNvPr id="40" name="图片 39" descr="图片16"/>
          <p:cNvPicPr>
            <a:picLocks noChangeAspect="1"/>
          </p:cNvPicPr>
          <p:nvPr/>
        </p:nvPicPr>
        <p:blipFill>
          <a:blip r:embed="rId8"/>
          <a:stretch>
            <a:fillRect/>
          </a:stretch>
        </p:blipFill>
        <p:spPr>
          <a:xfrm>
            <a:off x="5558790" y="3155950"/>
            <a:ext cx="6583045" cy="3328670"/>
          </a:xfrm>
          <a:prstGeom prst="rect">
            <a:avLst/>
          </a:prstGeom>
        </p:spPr>
      </p:pic>
      <p:sp>
        <p:nvSpPr>
          <p:cNvPr id="41" name="文本框 40"/>
          <p:cNvSpPr txBox="1"/>
          <p:nvPr/>
        </p:nvSpPr>
        <p:spPr>
          <a:xfrm>
            <a:off x="7090410" y="6427470"/>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双目和RGB-D系统框架</a:t>
            </a:r>
            <a:endParaRPr sz="1000" b="0">
              <a:solidFill>
                <a:srgbClr val="FFFF00"/>
              </a:solidFill>
              <a:latin typeface="+mn-ea"/>
            </a:endParaRPr>
          </a:p>
        </p:txBody>
      </p:sp>
      <p:sp>
        <p:nvSpPr>
          <p:cNvPr id="42" name="文本框 41"/>
          <p:cNvSpPr txBox="1"/>
          <p:nvPr/>
        </p:nvSpPr>
        <p:spPr>
          <a:xfrm>
            <a:off x="8655685" y="2796540"/>
            <a:ext cx="3552825" cy="368300"/>
          </a:xfrm>
          <a:prstGeom prst="rect">
            <a:avLst/>
          </a:prstGeom>
          <a:noFill/>
        </p:spPr>
        <p:txBody>
          <a:bodyPr wrap="square" rtlCol="0">
            <a:spAutoFit/>
          </a:bodyPr>
          <a:p>
            <a:r>
              <a:rPr lang="zh-CN" altLang="en-US">
                <a:solidFill>
                  <a:srgbClr val="FFFF00"/>
                </a:solidFill>
              </a:rPr>
              <a:t>旋转和局部动态性</a:t>
            </a:r>
            <a:r>
              <a:rPr lang="en-US" altLang="zh-CN">
                <a:solidFill>
                  <a:srgbClr val="FFFF00"/>
                </a:solidFill>
              </a:rPr>
              <a:t> + </a:t>
            </a:r>
            <a:r>
              <a:rPr lang="zh-CN" altLang="en-US">
                <a:solidFill>
                  <a:srgbClr val="FFFF00"/>
                </a:solidFill>
              </a:rPr>
              <a:t>系统持久化</a:t>
            </a:r>
            <a:endParaRPr lang="zh-CN" altLang="en-US">
              <a:solidFill>
                <a:srgbClr val="FFFF00"/>
              </a:solidFill>
            </a:endParaRPr>
          </a:p>
        </p:txBody>
      </p:sp>
      <p:sp>
        <p:nvSpPr>
          <p:cNvPr id="43" name="下箭头标注 42"/>
          <p:cNvSpPr/>
          <p:nvPr/>
        </p:nvSpPr>
        <p:spPr>
          <a:xfrm>
            <a:off x="9913620" y="2347595"/>
            <a:ext cx="1928495" cy="501650"/>
          </a:xfrm>
          <a:prstGeom prst="downArrowCallou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圆角矩形 43"/>
          <p:cNvSpPr/>
          <p:nvPr/>
        </p:nvSpPr>
        <p:spPr>
          <a:xfrm>
            <a:off x="1220470" y="3262630"/>
            <a:ext cx="537210" cy="567690"/>
          </a:xfrm>
          <a:prstGeom prst="roundRect">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圆角矩形 44"/>
          <p:cNvSpPr/>
          <p:nvPr/>
        </p:nvSpPr>
        <p:spPr>
          <a:xfrm>
            <a:off x="10059670" y="3427730"/>
            <a:ext cx="2045335" cy="2555240"/>
          </a:xfrm>
          <a:prstGeom prst="roundRect">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linds(horizontal)">
                                      <p:cBhvr>
                                        <p:cTn id="33" dur="500"/>
                                        <p:tgtEl>
                                          <p:spTgt spid="3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linds(horizontal)">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blinds(horizontal)">
                                      <p:cBhvr>
                                        <p:cTn id="49" dur="500"/>
                                        <p:tgtEl>
                                          <p:spTgt spid="4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linds(horizontal)">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linds(horizontal)">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heel(1)">
                                      <p:cBhvr>
                                        <p:cTn id="73" dur="20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wheel(1)">
                                      <p:cBhvr>
                                        <p:cTn id="78"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27" grpId="0" animBg="1"/>
      <p:bldP spid="28" grpId="0"/>
      <p:bldP spid="22" grpId="0"/>
      <p:bldP spid="31" grpId="0"/>
      <p:bldP spid="33" grpId="0" animBg="1"/>
      <p:bldP spid="34" grpId="0"/>
      <p:bldP spid="35" grpId="0" animBg="1"/>
      <p:bldP spid="36" grpId="0"/>
      <p:bldP spid="43" grpId="0" animBg="1"/>
      <p:bldP spid="42" grpId="0"/>
      <p:bldP spid="39" grpId="0"/>
      <p:bldP spid="41" grpId="0"/>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rgbClr val="FFFF00"/>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chemeClr val="bg1"/>
              </a:solidFill>
              <a:latin typeface="+mn-ea"/>
            </a:endParaRPr>
          </a:p>
          <a:p>
            <a:pPr indent="0">
              <a:buFont typeface="+mj-ea"/>
              <a:buNone/>
            </a:pPr>
            <a:r>
              <a:rPr sz="1400">
                <a:solidFill>
                  <a:schemeClr val="bg1"/>
                </a:solidFill>
                <a:latin typeface="+mn-ea"/>
                <a:sym typeface="+mn-ea"/>
              </a:rPr>
              <a:t>位置识别</a:t>
            </a:r>
            <a:endParaRPr sz="1400" b="0">
              <a:solidFill>
                <a:schemeClr val="bg1"/>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pic>
        <p:nvPicPr>
          <p:cNvPr id="9" name="图片 8" descr="图片17"/>
          <p:cNvPicPr>
            <a:picLocks noChangeAspect="1"/>
          </p:cNvPicPr>
          <p:nvPr/>
        </p:nvPicPr>
        <p:blipFill>
          <a:blip r:embed="rId8"/>
          <a:stretch>
            <a:fillRect/>
          </a:stretch>
        </p:blipFill>
        <p:spPr>
          <a:xfrm>
            <a:off x="975360" y="2840990"/>
            <a:ext cx="5057775" cy="3931285"/>
          </a:xfrm>
          <a:prstGeom prst="rect">
            <a:avLst/>
          </a:prstGeom>
        </p:spPr>
      </p:pic>
      <p:sp>
        <p:nvSpPr>
          <p:cNvPr id="16" name="文本框 15"/>
          <p:cNvSpPr txBox="1"/>
          <p:nvPr/>
        </p:nvSpPr>
        <p:spPr>
          <a:xfrm>
            <a:off x="8881110" y="929005"/>
            <a:ext cx="1414145" cy="132207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sz="1000" b="0">
                <a:solidFill>
                  <a:schemeClr val="bg1"/>
                </a:solidFill>
                <a:latin typeface="+mn-ea"/>
              </a:rPr>
              <a:t>关键帧</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地图云点</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共视关系图</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生成树</a:t>
            </a:r>
            <a:endParaRPr lang="zh-CN" sz="1000" b="0">
              <a:solidFill>
                <a:schemeClr val="bg1"/>
              </a:solidFill>
              <a:latin typeface="+mn-ea"/>
            </a:endParaRPr>
          </a:p>
        </p:txBody>
      </p:sp>
      <p:sp>
        <p:nvSpPr>
          <p:cNvPr id="17" name="左大括号 16"/>
          <p:cNvSpPr/>
          <p:nvPr/>
        </p:nvSpPr>
        <p:spPr>
          <a:xfrm>
            <a:off x="8682990" y="1012825"/>
            <a:ext cx="198120" cy="11944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19" name="图片 18" descr="图片18"/>
          <p:cNvPicPr>
            <a:picLocks noChangeAspect="1"/>
          </p:cNvPicPr>
          <p:nvPr/>
        </p:nvPicPr>
        <p:blipFill>
          <a:blip r:embed="rId9"/>
          <a:stretch>
            <a:fillRect/>
          </a:stretch>
        </p:blipFill>
        <p:spPr>
          <a:xfrm>
            <a:off x="6202045" y="3761105"/>
            <a:ext cx="5836920" cy="226377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4" grpId="0"/>
      <p:bldP spid="7" grpId="0" animBg="1"/>
      <p:bldP spid="8" grpId="0"/>
      <p:bldP spid="17" grpId="0"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rgbClr val="FFFF00"/>
                </a:solidFill>
                <a:latin typeface="+mn-ea"/>
                <a:sym typeface="+mn-ea"/>
              </a:rPr>
              <a:t>地图初始化</a:t>
            </a:r>
            <a:endParaRPr sz="1400" b="0">
              <a:solidFill>
                <a:srgbClr val="FFFF00"/>
              </a:solidFill>
              <a:latin typeface="+mn-ea"/>
            </a:endParaRPr>
          </a:p>
          <a:p>
            <a:pPr indent="0">
              <a:buFont typeface="+mj-ea"/>
              <a:buNone/>
            </a:pPr>
            <a:r>
              <a:rPr sz="1400">
                <a:solidFill>
                  <a:schemeClr val="bg1"/>
                </a:solidFill>
                <a:latin typeface="+mn-ea"/>
                <a:sym typeface="+mn-ea"/>
              </a:rPr>
              <a:t>位置识别</a:t>
            </a:r>
            <a:endParaRPr sz="1400" b="0">
              <a:solidFill>
                <a:schemeClr val="bg1"/>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sp>
        <p:nvSpPr>
          <p:cNvPr id="10" name="文本框 9"/>
          <p:cNvSpPr txBox="1"/>
          <p:nvPr/>
        </p:nvSpPr>
        <p:spPr>
          <a:xfrm>
            <a:off x="6785610" y="3347720"/>
            <a:ext cx="3881755" cy="706755"/>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单目SLAM系统的地图初始化过程中，通过计算选取的两帧图像之间相机的位姿变换关系，三角化重建地图初始云点，方法有很多：</a:t>
            </a:r>
            <a:endParaRPr lang="zh-CN" sz="1000" b="0">
              <a:solidFill>
                <a:schemeClr val="bg1"/>
              </a:solidFill>
              <a:latin typeface="+mn-ea"/>
            </a:endParaRPr>
          </a:p>
        </p:txBody>
      </p:sp>
      <p:pic>
        <p:nvPicPr>
          <p:cNvPr id="12" name="图片 11" descr="图片19"/>
          <p:cNvPicPr>
            <a:picLocks noChangeAspect="1"/>
          </p:cNvPicPr>
          <p:nvPr/>
        </p:nvPicPr>
        <p:blipFill>
          <a:blip r:embed="rId8"/>
          <a:stretch>
            <a:fillRect/>
          </a:stretch>
        </p:blipFill>
        <p:spPr>
          <a:xfrm>
            <a:off x="1874520" y="2870200"/>
            <a:ext cx="4681220" cy="3888105"/>
          </a:xfrm>
          <a:prstGeom prst="rect">
            <a:avLst/>
          </a:prstGeom>
        </p:spPr>
      </p:pic>
      <p:sp>
        <p:nvSpPr>
          <p:cNvPr id="22" name="文本框 21"/>
          <p:cNvSpPr txBox="1"/>
          <p:nvPr/>
        </p:nvSpPr>
        <p:spPr>
          <a:xfrm>
            <a:off x="6785610" y="4211955"/>
            <a:ext cx="4894580" cy="101473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sz="1000" b="0">
                <a:solidFill>
                  <a:schemeClr val="bg1"/>
                </a:solidFill>
                <a:latin typeface="+mn-ea"/>
              </a:rPr>
              <a:t>方法1：追踪环境中的某个已知物体（比如贴在墙上的棋盘标定板）地图云点</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方法2：追踪环境中某个平面上的一些点</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方法3：追踪环境中非共面的一些点</a:t>
            </a:r>
            <a:endParaRPr lang="zh-CN" sz="1000" b="0">
              <a:solidFill>
                <a:schemeClr val="bg1"/>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rgbClr val="FFFF00"/>
              </a:solidFill>
              <a:latin typeface="+mn-ea"/>
            </a:endParaRPr>
          </a:p>
          <a:p>
            <a:pPr indent="0">
              <a:buFont typeface="+mj-ea"/>
              <a:buNone/>
            </a:pPr>
            <a:r>
              <a:rPr sz="1400">
                <a:solidFill>
                  <a:srgbClr val="FFFF00"/>
                </a:solidFill>
                <a:latin typeface="+mn-ea"/>
                <a:sym typeface="+mn-ea"/>
              </a:rPr>
              <a:t>位置识别</a:t>
            </a:r>
            <a:endParaRPr sz="1400" b="0">
              <a:solidFill>
                <a:srgbClr val="FFFF00"/>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sp>
        <p:nvSpPr>
          <p:cNvPr id="9" name="文本框 8"/>
          <p:cNvSpPr txBox="1"/>
          <p:nvPr/>
        </p:nvSpPr>
        <p:spPr>
          <a:xfrm>
            <a:off x="9188450" y="464820"/>
            <a:ext cx="2482850" cy="1630045"/>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如果SLAM建图过程中追踪线程突然跟丢了，此时就要启动</a:t>
            </a:r>
            <a:r>
              <a:rPr lang="zh-CN" sz="1000" b="1" u="sng">
                <a:solidFill>
                  <a:srgbClr val="FFFF00"/>
                </a:solidFill>
                <a:latin typeface="+mn-ea"/>
              </a:rPr>
              <a:t>重定位</a:t>
            </a:r>
            <a:r>
              <a:rPr lang="zh-CN" sz="1000" b="0">
                <a:solidFill>
                  <a:schemeClr val="bg1"/>
                </a:solidFill>
                <a:latin typeface="+mn-ea"/>
              </a:rPr>
              <a:t>尽快找回跟丢的位置信息；或者SLAM在构建了一个很大的地图后，要判断当前路过的位置是否先前已经来到过，也就是</a:t>
            </a:r>
            <a:r>
              <a:rPr lang="zh-CN" sz="1000" b="1" u="sng">
                <a:solidFill>
                  <a:srgbClr val="FFFF00"/>
                </a:solidFill>
                <a:latin typeface="+mn-ea"/>
              </a:rPr>
              <a:t>闭环检测</a:t>
            </a:r>
            <a:r>
              <a:rPr lang="zh-CN" sz="1000" b="0">
                <a:solidFill>
                  <a:schemeClr val="bg1"/>
                </a:solidFill>
                <a:latin typeface="+mn-ea"/>
              </a:rPr>
              <a:t>：</a:t>
            </a:r>
            <a:endParaRPr lang="zh-CN" sz="1000" b="0">
              <a:solidFill>
                <a:schemeClr val="bg1"/>
              </a:solidFill>
              <a:latin typeface="+mn-ea"/>
            </a:endParaRPr>
          </a:p>
        </p:txBody>
      </p:sp>
      <p:sp>
        <p:nvSpPr>
          <p:cNvPr id="16" name="文本框 15"/>
          <p:cNvSpPr txBox="1"/>
          <p:nvPr/>
        </p:nvSpPr>
        <p:spPr>
          <a:xfrm>
            <a:off x="9455150" y="2226310"/>
            <a:ext cx="2119630" cy="101473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sz="1000" b="0">
                <a:solidFill>
                  <a:schemeClr val="bg1"/>
                </a:solidFill>
                <a:latin typeface="+mn-ea"/>
              </a:rPr>
              <a:t>Image-to-image matching</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Image-to-map matching</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Map-to-map matching</a:t>
            </a:r>
            <a:endParaRPr lang="zh-CN" sz="1000" b="0">
              <a:solidFill>
                <a:schemeClr val="bg1"/>
              </a:solidFill>
              <a:latin typeface="+mn-ea"/>
            </a:endParaRPr>
          </a:p>
        </p:txBody>
      </p:sp>
      <p:sp>
        <p:nvSpPr>
          <p:cNvPr id="17" name="文本框 16"/>
          <p:cNvSpPr txBox="1"/>
          <p:nvPr/>
        </p:nvSpPr>
        <p:spPr>
          <a:xfrm>
            <a:off x="2175510" y="3208655"/>
            <a:ext cx="5371465" cy="612775"/>
          </a:xfrm>
          <a:prstGeom prst="rect">
            <a:avLst/>
          </a:prstGeom>
          <a:solidFill>
            <a:schemeClr val="accent3"/>
          </a:solidFill>
        </p:spPr>
        <p:txBody>
          <a:bodyPr wrap="square" rtlCol="0" anchor="ctr" anchorCtr="0">
            <a:noAutofit/>
          </a:bodyPr>
          <a:p>
            <a:pPr algn="ctr"/>
            <a:r>
              <a:rPr lang="en-US" altLang="zh-CN">
                <a:solidFill>
                  <a:schemeClr val="bg1"/>
                </a:solidFill>
              </a:rPr>
              <a:t>ORB-SLAM</a:t>
            </a:r>
            <a:r>
              <a:rPr lang="zh-CN" altLang="en-US">
                <a:solidFill>
                  <a:schemeClr val="bg1"/>
                </a:solidFill>
              </a:rPr>
              <a:t>中的</a:t>
            </a:r>
            <a:r>
              <a:rPr lang="zh-CN" altLang="en-US">
                <a:solidFill>
                  <a:schemeClr val="bg1"/>
                </a:solidFill>
                <a:sym typeface="+mn-ea"/>
              </a:rPr>
              <a:t>位置识别</a:t>
            </a:r>
            <a:r>
              <a:rPr lang="zh-CN" altLang="en-US">
                <a:solidFill>
                  <a:schemeClr val="bg1"/>
                </a:solidFill>
              </a:rPr>
              <a:t>选用了</a:t>
            </a:r>
            <a:r>
              <a:rPr lang="zh-CN" altLang="en-US" b="1" u="sng">
                <a:solidFill>
                  <a:srgbClr val="C00000"/>
                </a:solidFill>
              </a:rPr>
              <a:t>词袋模型</a:t>
            </a:r>
            <a:r>
              <a:rPr lang="zh-CN" altLang="en-US">
                <a:solidFill>
                  <a:schemeClr val="bg1"/>
                </a:solidFill>
              </a:rPr>
              <a:t>，为什么？</a:t>
            </a:r>
            <a:endParaRPr lang="zh-CN" altLang="en-US">
              <a:solidFill>
                <a:schemeClr val="bg1"/>
              </a:solidFill>
            </a:endParaRPr>
          </a:p>
        </p:txBody>
      </p:sp>
      <p:sp>
        <p:nvSpPr>
          <p:cNvPr id="18" name="文本框 17"/>
          <p:cNvSpPr txBox="1"/>
          <p:nvPr/>
        </p:nvSpPr>
        <p:spPr>
          <a:xfrm>
            <a:off x="1993265" y="4361180"/>
            <a:ext cx="2861310" cy="224536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什么是词袋模型（Bag-of-Words，BoW）？</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词袋模型最早用于自然语言处理（Natural Language Processing，NLP）和信息检索领域，比如一个博客网站收录了成千上万篇博客文章，现在你输入一些关键词查询出你想看的文章，或者网站管理员要审核提交的新文章是否与已有文章雷同。</a:t>
            </a:r>
            <a:endParaRPr lang="zh-CN" altLang="en-US" sz="1000" b="0">
              <a:solidFill>
                <a:schemeClr val="bg1"/>
              </a:solidFill>
              <a:latin typeface="+mn-ea"/>
            </a:endParaRPr>
          </a:p>
        </p:txBody>
      </p:sp>
      <p:sp>
        <p:nvSpPr>
          <p:cNvPr id="19" name="文本框 18"/>
          <p:cNvSpPr txBox="1"/>
          <p:nvPr/>
        </p:nvSpPr>
        <p:spPr>
          <a:xfrm>
            <a:off x="6165215" y="4206875"/>
            <a:ext cx="2646045" cy="2553335"/>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sz="1000" b="0">
                <a:solidFill>
                  <a:srgbClr val="FFFF00"/>
                </a:solidFill>
                <a:latin typeface="+mn-ea"/>
              </a:rPr>
              <a:t>Doc1:I like programming,you like too.</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Doc2:I also like robots.</a:t>
            </a:r>
            <a:endParaRPr sz="1000" b="0">
              <a:solidFill>
                <a:srgbClr val="FFFF00"/>
              </a:solidFill>
              <a:latin typeface="+mn-ea"/>
            </a:endParaRPr>
          </a:p>
          <a:p>
            <a:pPr indent="0">
              <a:lnSpc>
                <a:spcPct val="100000"/>
              </a:lnSpc>
              <a:buFont typeface="Wingdings" panose="05000000000000000000" charset="0"/>
              <a:buNone/>
            </a:pP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#字典</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1:”I”,</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2:”like”,</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3:”programming”,</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4:”you”</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5:”too”,</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6:”also”,</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7:”robots”</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a:t>
            </a:r>
            <a:endParaRPr sz="1000" b="0">
              <a:solidFill>
                <a:srgbClr val="FFFF00"/>
              </a:solidFill>
              <a:latin typeface="+mn-ea"/>
            </a:endParaRPr>
          </a:p>
          <a:p>
            <a:pPr indent="0">
              <a:lnSpc>
                <a:spcPct val="100000"/>
              </a:lnSpc>
              <a:buFont typeface="Wingdings" panose="05000000000000000000" charset="0"/>
              <a:buNone/>
            </a:pP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v1 = [1,2,1,1,1,0,0]</a:t>
            </a:r>
            <a:endParaRPr sz="1000" b="0">
              <a:solidFill>
                <a:srgbClr val="FFFF00"/>
              </a:solidFill>
              <a:latin typeface="+mn-ea"/>
            </a:endParaRPr>
          </a:p>
          <a:p>
            <a:pPr indent="0">
              <a:lnSpc>
                <a:spcPct val="100000"/>
              </a:lnSpc>
              <a:buFont typeface="Wingdings" panose="05000000000000000000" charset="0"/>
              <a:buNone/>
            </a:pPr>
            <a:r>
              <a:rPr sz="1000" b="0">
                <a:solidFill>
                  <a:srgbClr val="FFFF00"/>
                </a:solidFill>
                <a:latin typeface="+mn-ea"/>
              </a:rPr>
              <a:t>v2 = [1,1,0,0,0,1,1]</a:t>
            </a:r>
            <a:endParaRPr sz="1000" b="0">
              <a:solidFill>
                <a:srgbClr val="FFFF00"/>
              </a:solidFill>
              <a:latin typeface="+mn-ea"/>
            </a:endParaRPr>
          </a:p>
        </p:txBody>
      </p:sp>
      <p:sp>
        <p:nvSpPr>
          <p:cNvPr id="20" name="文本框 19"/>
          <p:cNvSpPr txBox="1"/>
          <p:nvPr/>
        </p:nvSpPr>
        <p:spPr>
          <a:xfrm>
            <a:off x="7663180" y="3340100"/>
            <a:ext cx="1148080" cy="368300"/>
          </a:xfrm>
          <a:prstGeom prst="rect">
            <a:avLst/>
          </a:prstGeom>
          <a:noFill/>
        </p:spPr>
        <p:txBody>
          <a:bodyPr wrap="square" rtlCol="0">
            <a:spAutoFit/>
          </a:bodyPr>
          <a:p>
            <a:pPr algn="ctr"/>
            <a:r>
              <a:rPr lang="zh-CN" altLang="en-US">
                <a:solidFill>
                  <a:srgbClr val="FFFF00"/>
                </a:solidFill>
              </a:rPr>
              <a:t>搜索效率</a:t>
            </a:r>
            <a:endParaRPr lang="zh-CN" altLang="en-US">
              <a:solidFill>
                <a:srgbClr val="FFFF00"/>
              </a:solidFill>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bldLvl="0" animBg="1"/>
      <p:bldP spid="20" grpId="0"/>
      <p:bldP spid="18" grpId="0"/>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rgbClr val="FFFF00"/>
              </a:solidFill>
              <a:latin typeface="+mn-ea"/>
            </a:endParaRPr>
          </a:p>
          <a:p>
            <a:pPr indent="0">
              <a:buFont typeface="+mj-ea"/>
              <a:buNone/>
            </a:pPr>
            <a:r>
              <a:rPr sz="1400">
                <a:solidFill>
                  <a:srgbClr val="FFFF00"/>
                </a:solidFill>
                <a:latin typeface="+mn-ea"/>
                <a:sym typeface="+mn-ea"/>
              </a:rPr>
              <a:t>位置识别</a:t>
            </a:r>
            <a:endParaRPr sz="1400" b="0">
              <a:solidFill>
                <a:srgbClr val="FFFF00"/>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grpSp>
        <p:nvGrpSpPr>
          <p:cNvPr id="22" name="组合 21"/>
          <p:cNvGrpSpPr/>
          <p:nvPr/>
        </p:nvGrpSpPr>
        <p:grpSpPr>
          <a:xfrm>
            <a:off x="1096010" y="2840990"/>
            <a:ext cx="6635750" cy="3949700"/>
            <a:chOff x="1726" y="4474"/>
            <a:chExt cx="10450" cy="6220"/>
          </a:xfrm>
        </p:grpSpPr>
        <p:pic>
          <p:nvPicPr>
            <p:cNvPr id="10" name="图片 9" descr="图片20"/>
            <p:cNvPicPr>
              <a:picLocks noChangeAspect="1"/>
            </p:cNvPicPr>
            <p:nvPr/>
          </p:nvPicPr>
          <p:blipFill>
            <a:blip r:embed="rId8"/>
            <a:stretch>
              <a:fillRect/>
            </a:stretch>
          </p:blipFill>
          <p:spPr>
            <a:xfrm>
              <a:off x="1726" y="4474"/>
              <a:ext cx="10451" cy="6220"/>
            </a:xfrm>
            <a:prstGeom prst="rect">
              <a:avLst/>
            </a:prstGeom>
          </p:spPr>
        </p:pic>
        <p:sp>
          <p:nvSpPr>
            <p:cNvPr id="21" name="文本框 20"/>
            <p:cNvSpPr txBox="1"/>
            <p:nvPr/>
          </p:nvSpPr>
          <p:spPr>
            <a:xfrm>
              <a:off x="9866" y="4474"/>
              <a:ext cx="2311" cy="763"/>
            </a:xfrm>
            <a:prstGeom prst="rect">
              <a:avLst/>
            </a:prstGeom>
            <a:solidFill>
              <a:schemeClr val="accent1"/>
            </a:solidFill>
          </p:spPr>
          <p:txBody>
            <a:bodyPr wrap="square" rtlCol="0" anchor="ctr" anchorCtr="0">
              <a:noAutofit/>
            </a:bodyPr>
            <a:p>
              <a:pPr algn="ctr"/>
              <a:r>
                <a:rPr lang="zh-CN" altLang="en-US">
                  <a:solidFill>
                    <a:srgbClr val="FFFF00"/>
                  </a:solidFill>
                </a:rPr>
                <a:t>词袋模型</a:t>
              </a:r>
              <a:endParaRPr lang="zh-CN" altLang="en-US">
                <a:solidFill>
                  <a:srgbClr val="FFFF00"/>
                </a:solidFill>
              </a:endParaRPr>
            </a:p>
          </p:txBody>
        </p:sp>
      </p:grpSp>
      <p:sp>
        <p:nvSpPr>
          <p:cNvPr id="23" name="文本框 22"/>
          <p:cNvSpPr txBox="1"/>
          <p:nvPr/>
        </p:nvSpPr>
        <p:spPr>
          <a:xfrm>
            <a:off x="8225790" y="3510915"/>
            <a:ext cx="2078355" cy="1014730"/>
          </a:xfrm>
          <a:prstGeom prst="rect">
            <a:avLst/>
          </a:prstGeom>
          <a:noFill/>
          <a:ln w="9525">
            <a:noFill/>
          </a:ln>
        </p:spPr>
        <p:txBody>
          <a:bodyPr wrap="square">
            <a:spAutoFit/>
          </a:bodyPr>
          <a:p>
            <a:pPr marL="228600" indent="-228600">
              <a:lnSpc>
                <a:spcPct val="200000"/>
              </a:lnSpc>
              <a:buFont typeface="+mj-ea"/>
              <a:buAutoNum type="circleNumDbPlain"/>
            </a:pPr>
            <a:r>
              <a:rPr lang="zh-CN" sz="1000" b="0">
                <a:solidFill>
                  <a:schemeClr val="bg1"/>
                </a:solidFill>
                <a:latin typeface="+mn-ea"/>
              </a:rPr>
              <a:t>构建视觉单词的离线字典</a:t>
            </a:r>
            <a:endParaRPr lang="zh-CN" sz="1000" b="0">
              <a:solidFill>
                <a:schemeClr val="bg1"/>
              </a:solidFill>
              <a:latin typeface="+mn-ea"/>
            </a:endParaRPr>
          </a:p>
          <a:p>
            <a:pPr marL="228600" indent="-228600">
              <a:lnSpc>
                <a:spcPct val="200000"/>
              </a:lnSpc>
              <a:buFont typeface="+mj-ea"/>
              <a:buAutoNum type="circleNumDbPlain"/>
            </a:pPr>
            <a:r>
              <a:rPr lang="zh-CN" sz="1000" b="0">
                <a:solidFill>
                  <a:schemeClr val="bg1"/>
                </a:solidFill>
                <a:latin typeface="+mn-ea"/>
              </a:rPr>
              <a:t>构建图像序列的在线数据库</a:t>
            </a:r>
            <a:endParaRPr lang="zh-CN" sz="1000" b="0">
              <a:solidFill>
                <a:schemeClr val="bg1"/>
              </a:solidFill>
              <a:latin typeface="+mn-ea"/>
            </a:endParaRPr>
          </a:p>
          <a:p>
            <a:pPr marL="228600" indent="-228600">
              <a:lnSpc>
                <a:spcPct val="200000"/>
              </a:lnSpc>
              <a:buFont typeface="+mj-ea"/>
              <a:buAutoNum type="circleNumDbPlain"/>
            </a:pPr>
            <a:r>
              <a:rPr lang="zh-CN" sz="1000" b="0">
                <a:solidFill>
                  <a:schemeClr val="bg1"/>
                </a:solidFill>
                <a:latin typeface="+mn-ea"/>
              </a:rPr>
              <a:t>应用词袋模型</a:t>
            </a:r>
            <a:endParaRPr lang="zh-CN" sz="1000" b="0">
              <a:solidFill>
                <a:schemeClr val="bg1"/>
              </a:solidFill>
              <a:latin typeface="+mn-ea"/>
            </a:endParaRPr>
          </a:p>
        </p:txBody>
      </p:sp>
      <p:sp>
        <p:nvSpPr>
          <p:cNvPr id="69" name="文本框 68"/>
          <p:cNvSpPr txBox="1"/>
          <p:nvPr/>
        </p:nvSpPr>
        <p:spPr>
          <a:xfrm>
            <a:off x="8167370" y="5568315"/>
            <a:ext cx="370967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关于视觉词袋模型的具体构建过程，请看书本第</a:t>
            </a:r>
            <a:r>
              <a:rPr lang="en-US" altLang="zh-CN" sz="1000" b="0">
                <a:solidFill>
                  <a:srgbClr val="FFFF00"/>
                </a:solidFill>
                <a:latin typeface="+mn-ea"/>
              </a:rPr>
              <a:t>9</a:t>
            </a:r>
            <a:r>
              <a:rPr lang="zh-CN" altLang="en-US" sz="1000" b="0">
                <a:solidFill>
                  <a:srgbClr val="FFFF00"/>
                </a:solidFill>
                <a:latin typeface="+mn-ea"/>
              </a:rPr>
              <a:t>章对应内容。</a:t>
            </a:r>
            <a:endParaRPr lang="zh-CN" altLang="en-US" sz="10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blinds(horizontal)">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sz="2800">
                <a:solidFill>
                  <a:srgbClr val="FFFF00"/>
                </a:solidFill>
              </a:rPr>
              <a:t>为什么需要</a:t>
            </a:r>
            <a:r>
              <a:rPr lang="zh-CN" altLang="en-US" sz="2800" u="sng">
                <a:solidFill>
                  <a:srgbClr val="FF0000"/>
                </a:solidFill>
              </a:rPr>
              <a:t>视觉</a:t>
            </a:r>
            <a:r>
              <a:rPr lang="en-US" altLang="zh-CN" sz="2800">
                <a:solidFill>
                  <a:srgbClr val="FFFF00"/>
                </a:solidFill>
              </a:rPr>
              <a:t>SLAM</a:t>
            </a:r>
            <a:r>
              <a:rPr lang="zh-CN" altLang="en-US" sz="2800">
                <a:solidFill>
                  <a:srgbClr val="FFFF00"/>
                </a:solidFill>
              </a:rPr>
              <a:t>？</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graphicFrame>
        <p:nvGraphicFramePr>
          <p:cNvPr id="3" name="表格 2"/>
          <p:cNvGraphicFramePr/>
          <p:nvPr>
            <p:custDataLst>
              <p:tags r:id="rId4"/>
            </p:custDataLst>
          </p:nvPr>
        </p:nvGraphicFramePr>
        <p:xfrm>
          <a:off x="981710" y="1516380"/>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endParaRPr lang="zh-CN" altLang="en-US" b="1">
                        <a:solidFill>
                          <a:srgbClr val="7030A0"/>
                        </a:solidFill>
                      </a:endParaRPr>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162560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85852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bl>
          </a:graphicData>
        </a:graphic>
      </p:graphicFrame>
      <p:sp>
        <p:nvSpPr>
          <p:cNvPr id="4" name="文本框 3"/>
          <p:cNvSpPr txBox="1"/>
          <p:nvPr/>
        </p:nvSpPr>
        <p:spPr>
          <a:xfrm>
            <a:off x="1881505" y="5910580"/>
            <a:ext cx="6811645" cy="829945"/>
          </a:xfrm>
          <a:prstGeom prst="rect">
            <a:avLst/>
          </a:prstGeom>
          <a:noFill/>
        </p:spPr>
        <p:txBody>
          <a:bodyPr wrap="square" rtlCol="0">
            <a:spAutoFit/>
          </a:bodyPr>
          <a:p>
            <a:pPr indent="0" algn="l">
              <a:lnSpc>
                <a:spcPct val="150000"/>
              </a:lnSpc>
              <a:buFont typeface="Wingdings" panose="05000000000000000000" charset="0"/>
              <a:buNone/>
            </a:pPr>
            <a:r>
              <a:rPr lang="zh-CN" altLang="en-US" sz="1600" b="1">
                <a:solidFill>
                  <a:srgbClr val="FFFF00"/>
                </a:solidFill>
              </a:rPr>
              <a:t>小虎哥的观点：</a:t>
            </a:r>
            <a:r>
              <a:rPr lang="zh-CN" altLang="en-US" sz="1600">
                <a:solidFill>
                  <a:srgbClr val="FFFF00"/>
                </a:solidFill>
              </a:rPr>
              <a:t>视觉</a:t>
            </a:r>
            <a:r>
              <a:rPr lang="en-US" altLang="zh-CN" sz="1600">
                <a:solidFill>
                  <a:srgbClr val="FFFF00"/>
                </a:solidFill>
              </a:rPr>
              <a:t>SLAM</a:t>
            </a:r>
            <a:r>
              <a:rPr lang="zh-CN" altLang="en-US" sz="1600">
                <a:solidFill>
                  <a:srgbClr val="FDF731"/>
                </a:solidFill>
                <a:highlight>
                  <a:srgbClr val="008000"/>
                </a:highlight>
              </a:rPr>
              <a:t>并不高大上</a:t>
            </a:r>
            <a:r>
              <a:rPr lang="zh-CN" altLang="en-US" sz="1600">
                <a:solidFill>
                  <a:srgbClr val="FFFF00"/>
                </a:solidFill>
              </a:rPr>
              <a:t>，激光</a:t>
            </a:r>
            <a:r>
              <a:rPr lang="en-US" altLang="zh-CN" sz="1600">
                <a:solidFill>
                  <a:srgbClr val="FFFF00"/>
                </a:solidFill>
              </a:rPr>
              <a:t>SLAM</a:t>
            </a:r>
            <a:r>
              <a:rPr lang="zh-CN" altLang="en-US" sz="1600">
                <a:solidFill>
                  <a:srgbClr val="FFFF00"/>
                </a:solidFill>
              </a:rPr>
              <a:t>也</a:t>
            </a:r>
            <a:r>
              <a:rPr lang="zh-CN" altLang="en-US" sz="1600">
                <a:solidFill>
                  <a:srgbClr val="FFFF00"/>
                </a:solidFill>
                <a:highlight>
                  <a:srgbClr val="008000"/>
                </a:highlight>
              </a:rPr>
              <a:t>并不低端</a:t>
            </a:r>
            <a:endParaRPr lang="zh-CN" altLang="en-US" sz="1600" b="1">
              <a:solidFill>
                <a:srgbClr val="FFFF00"/>
              </a:solidFill>
            </a:endParaRPr>
          </a:p>
          <a:p>
            <a:pPr indent="0" algn="l">
              <a:lnSpc>
                <a:spcPct val="150000"/>
              </a:lnSpc>
              <a:buFont typeface="Wingdings" panose="05000000000000000000" charset="0"/>
              <a:buNone/>
            </a:pPr>
            <a:r>
              <a:rPr lang="zh-CN" altLang="en-US" sz="1600" b="1">
                <a:solidFill>
                  <a:srgbClr val="FFFF00"/>
                </a:solidFill>
              </a:rPr>
              <a:t> </a:t>
            </a:r>
            <a:r>
              <a:rPr lang="en-US" altLang="zh-CN" sz="1600" b="1">
                <a:solidFill>
                  <a:srgbClr val="FFFF00"/>
                </a:solidFill>
              </a:rPr>
              <a:t>                        </a:t>
            </a:r>
            <a:r>
              <a:rPr lang="zh-CN" altLang="en-US" sz="1600" u="sng">
                <a:solidFill>
                  <a:srgbClr val="FFFF00"/>
                </a:solidFill>
              </a:rPr>
              <a:t>激光</a:t>
            </a:r>
            <a:r>
              <a:rPr lang="en-US" altLang="zh-CN" sz="1600" u="sng">
                <a:solidFill>
                  <a:srgbClr val="FFFF00"/>
                </a:solidFill>
              </a:rPr>
              <a:t>SLAM</a:t>
            </a:r>
            <a:r>
              <a:rPr lang="zh-CN" altLang="en-US" sz="1600">
                <a:solidFill>
                  <a:srgbClr val="FFFF00"/>
                </a:solidFill>
              </a:rPr>
              <a:t>和</a:t>
            </a:r>
            <a:r>
              <a:rPr lang="zh-CN" altLang="en-US" sz="1600" u="sng">
                <a:solidFill>
                  <a:srgbClr val="FFFF00"/>
                </a:solidFill>
              </a:rPr>
              <a:t>视觉</a:t>
            </a:r>
            <a:r>
              <a:rPr lang="en-US" altLang="zh-CN" sz="1600" u="sng">
                <a:solidFill>
                  <a:srgbClr val="FFFF00"/>
                </a:solidFill>
              </a:rPr>
              <a:t>SLAM</a:t>
            </a:r>
            <a:r>
              <a:rPr lang="zh-CN" altLang="en-US" sz="1600">
                <a:solidFill>
                  <a:srgbClr val="FFFF00"/>
                </a:solidFill>
              </a:rPr>
              <a:t>，各有优劣，两者相结合是趋势</a:t>
            </a:r>
            <a:endParaRPr lang="zh-CN" altLang="en-US" sz="1600">
              <a:solidFill>
                <a:srgbClr val="FFFF00"/>
              </a:solidFill>
            </a:endParaRPr>
          </a:p>
        </p:txBody>
      </p:sp>
      <p:sp>
        <p:nvSpPr>
          <p:cNvPr id="5" name="文本框 4"/>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graphicFrame>
        <p:nvGraphicFramePr>
          <p:cNvPr id="8" name="表格 7"/>
          <p:cNvGraphicFramePr/>
          <p:nvPr>
            <p:custDataLst>
              <p:tags r:id="rId6"/>
            </p:custDataLst>
          </p:nvPr>
        </p:nvGraphicFramePr>
        <p:xfrm>
          <a:off x="981710" y="1516380"/>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r>
                        <a:rPr lang="zh-CN" altLang="en-US" b="1">
                          <a:solidFill>
                            <a:srgbClr val="7030A0"/>
                          </a:solidFill>
                        </a:rPr>
                        <a:t>主传感器</a:t>
                      </a:r>
                      <a:endParaRPr lang="zh-CN" altLang="en-US" b="1">
                        <a:solidFill>
                          <a:srgbClr val="7030A0"/>
                        </a:solidFill>
                      </a:endParaRPr>
                    </a:p>
                  </a:txBody>
                  <a:tcPr anchor="ctr" anchorCtr="0"/>
                </a:tc>
                <a:tc>
                  <a:txBody>
                    <a:bodyPr/>
                    <a:p>
                      <a:pPr algn="ctr">
                        <a:lnSpc>
                          <a:spcPct val="140000"/>
                        </a:lnSpc>
                        <a:buNone/>
                      </a:pPr>
                      <a:r>
                        <a:rPr lang="zh-CN" altLang="en-US"/>
                        <a:t>激光雷达（单线</a:t>
                      </a:r>
                      <a:r>
                        <a:rPr lang="en-US" altLang="zh-CN"/>
                        <a:t>/</a:t>
                      </a:r>
                      <a:r>
                        <a:rPr lang="zh-CN" altLang="en-US"/>
                        <a:t>多线</a:t>
                      </a:r>
                      <a:r>
                        <a:rPr lang="en-US" altLang="zh-CN"/>
                        <a:t>/</a:t>
                      </a:r>
                      <a:r>
                        <a:rPr lang="zh-CN" altLang="en-US"/>
                        <a:t>固态）</a:t>
                      </a:r>
                      <a:endParaRPr lang="zh-CN" altLang="en-US"/>
                    </a:p>
                  </a:txBody>
                  <a:tcPr anchor="ctr" anchorCtr="0"/>
                </a:tc>
                <a:tc>
                  <a:txBody>
                    <a:bodyPr/>
                    <a:p>
                      <a:pPr algn="ctr">
                        <a:lnSpc>
                          <a:spcPct val="140000"/>
                        </a:lnSpc>
                        <a:buNone/>
                      </a:pPr>
                      <a:r>
                        <a:rPr lang="zh-CN" altLang="en-US"/>
                        <a:t>相机（单目</a:t>
                      </a:r>
                      <a:r>
                        <a:rPr lang="en-US" altLang="zh-CN"/>
                        <a:t>/</a:t>
                      </a:r>
                      <a:r>
                        <a:rPr lang="zh-CN" altLang="en-US"/>
                        <a:t>双目</a:t>
                      </a:r>
                      <a:r>
                        <a:rPr lang="en-US" altLang="zh-CN"/>
                        <a:t>/RGB-D</a:t>
                      </a:r>
                      <a:r>
                        <a:rPr lang="zh-CN" altLang="en-US"/>
                        <a:t>）</a:t>
                      </a:r>
                      <a:endParaRPr lang="zh-CN" altLang="en-US"/>
                    </a:p>
                  </a:txBody>
                  <a:tcPr anchor="ctr" anchorCtr="0"/>
                </a:tc>
              </a:tr>
              <a:tr h="162560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85852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bl>
          </a:graphicData>
        </a:graphic>
      </p:graphicFrame>
      <p:graphicFrame>
        <p:nvGraphicFramePr>
          <p:cNvPr id="7" name="表格 6"/>
          <p:cNvGraphicFramePr/>
          <p:nvPr>
            <p:custDataLst>
              <p:tags r:id="rId7"/>
            </p:custDataLst>
          </p:nvPr>
        </p:nvGraphicFramePr>
        <p:xfrm>
          <a:off x="981710" y="1516380"/>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r>
                        <a:rPr lang="zh-CN" altLang="en-US" b="1">
                          <a:solidFill>
                            <a:srgbClr val="7030A0"/>
                          </a:solidFill>
                        </a:rPr>
                        <a:t>主传感器</a:t>
                      </a:r>
                      <a:endParaRPr lang="zh-CN" altLang="en-US" b="1">
                        <a:solidFill>
                          <a:srgbClr val="7030A0"/>
                        </a:solidFill>
                      </a:endParaRPr>
                    </a:p>
                  </a:txBody>
                  <a:tcPr anchor="ctr" anchorCtr="0"/>
                </a:tc>
                <a:tc>
                  <a:txBody>
                    <a:bodyPr/>
                    <a:p>
                      <a:pPr algn="ctr">
                        <a:lnSpc>
                          <a:spcPct val="140000"/>
                        </a:lnSpc>
                        <a:buNone/>
                      </a:pPr>
                      <a:r>
                        <a:rPr lang="zh-CN" altLang="en-US"/>
                        <a:t>激光雷达（单线</a:t>
                      </a:r>
                      <a:r>
                        <a:rPr lang="en-US" altLang="zh-CN"/>
                        <a:t>/</a:t>
                      </a:r>
                      <a:r>
                        <a:rPr lang="zh-CN" altLang="en-US"/>
                        <a:t>多线</a:t>
                      </a:r>
                      <a:r>
                        <a:rPr lang="en-US" altLang="zh-CN"/>
                        <a:t>/</a:t>
                      </a:r>
                      <a:r>
                        <a:rPr lang="zh-CN" altLang="en-US"/>
                        <a:t>固态）</a:t>
                      </a:r>
                      <a:endParaRPr lang="zh-CN" altLang="en-US"/>
                    </a:p>
                  </a:txBody>
                  <a:tcPr anchor="ctr" anchorCtr="0"/>
                </a:tc>
                <a:tc>
                  <a:txBody>
                    <a:bodyPr/>
                    <a:p>
                      <a:pPr algn="ctr">
                        <a:lnSpc>
                          <a:spcPct val="140000"/>
                        </a:lnSpc>
                        <a:buNone/>
                      </a:pPr>
                      <a:r>
                        <a:rPr lang="zh-CN" altLang="en-US"/>
                        <a:t>相机（单目</a:t>
                      </a:r>
                      <a:r>
                        <a:rPr lang="en-US" altLang="zh-CN"/>
                        <a:t>/</a:t>
                      </a:r>
                      <a:r>
                        <a:rPr lang="zh-CN" altLang="en-US"/>
                        <a:t>双目</a:t>
                      </a:r>
                      <a:r>
                        <a:rPr lang="en-US" altLang="zh-CN"/>
                        <a:t>/RGB-D</a:t>
                      </a:r>
                      <a:r>
                        <a:rPr lang="zh-CN" altLang="en-US"/>
                        <a:t>）</a:t>
                      </a:r>
                      <a:endParaRPr lang="zh-CN" altLang="en-US"/>
                    </a:p>
                  </a:txBody>
                  <a:tcPr anchor="ctr" anchorCtr="0"/>
                </a:tc>
              </a:tr>
              <a:tr h="1625600">
                <a:tc>
                  <a:txBody>
                    <a:bodyPr/>
                    <a:p>
                      <a:pPr algn="ctr">
                        <a:lnSpc>
                          <a:spcPct val="140000"/>
                        </a:lnSpc>
                        <a:buNone/>
                      </a:pPr>
                      <a:r>
                        <a:rPr lang="zh-CN" altLang="en-US" sz="1800" b="1">
                          <a:solidFill>
                            <a:srgbClr val="7030A0"/>
                          </a:solidFill>
                          <a:sym typeface="+mn-ea"/>
                        </a:rPr>
                        <a:t>观测数据</a:t>
                      </a:r>
                      <a:endParaRPr lang="zh-CN" altLang="en-US"/>
                    </a:p>
                  </a:txBody>
                  <a:tcPr anchor="ctr" anchorCtr="0"/>
                </a:tc>
                <a:tc>
                  <a:txBody>
                    <a:bodyPr/>
                    <a:p>
                      <a:pPr algn="ctr">
                        <a:lnSpc>
                          <a:spcPct val="140000"/>
                        </a:lnSpc>
                        <a:buNone/>
                      </a:pPr>
                      <a:r>
                        <a:rPr lang="zh-CN" altLang="en-US"/>
                        <a:t>稳定性好（</a:t>
                      </a:r>
                      <a:r>
                        <a:rPr lang="en-US" altLang="zh-CN" b="1">
                          <a:solidFill>
                            <a:schemeClr val="accent3"/>
                          </a:solidFill>
                          <a:latin typeface="黑体" panose="02010609060101010101" charset="-122"/>
                          <a:ea typeface="黑体" panose="02010609060101010101" charset="-122"/>
                        </a:rPr>
                        <a:t>√</a:t>
                      </a:r>
                      <a:r>
                        <a:rPr lang="zh-CN" altLang="en-US"/>
                        <a:t>）</a:t>
                      </a:r>
                      <a:endParaRPr lang="zh-CN" altLang="en-US"/>
                    </a:p>
                    <a:p>
                      <a:pPr algn="ctr">
                        <a:lnSpc>
                          <a:spcPct val="140000"/>
                        </a:lnSpc>
                        <a:buNone/>
                      </a:pPr>
                      <a:r>
                        <a:rPr lang="zh-CN" altLang="en-US"/>
                        <a:t>测距精度高</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扫描范围广</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信息量小</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稳定性一般</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测距精度低</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扫描范围窄</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信息量大</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85852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bl>
          </a:graphicData>
        </a:graphic>
      </p:graphicFrame>
      <p:graphicFrame>
        <p:nvGraphicFramePr>
          <p:cNvPr id="9" name="表格 8"/>
          <p:cNvGraphicFramePr/>
          <p:nvPr>
            <p:custDataLst>
              <p:tags r:id="rId8"/>
            </p:custDataLst>
          </p:nvPr>
        </p:nvGraphicFramePr>
        <p:xfrm>
          <a:off x="981710" y="1522095"/>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r>
                        <a:rPr lang="zh-CN" altLang="en-US" b="1">
                          <a:solidFill>
                            <a:srgbClr val="7030A0"/>
                          </a:solidFill>
                        </a:rPr>
                        <a:t>主传感器</a:t>
                      </a:r>
                      <a:endParaRPr lang="zh-CN" altLang="en-US" b="1">
                        <a:solidFill>
                          <a:srgbClr val="7030A0"/>
                        </a:solidFill>
                      </a:endParaRPr>
                    </a:p>
                  </a:txBody>
                  <a:tcPr anchor="ctr" anchorCtr="0"/>
                </a:tc>
                <a:tc>
                  <a:txBody>
                    <a:bodyPr/>
                    <a:p>
                      <a:pPr algn="ctr">
                        <a:lnSpc>
                          <a:spcPct val="140000"/>
                        </a:lnSpc>
                        <a:buNone/>
                      </a:pPr>
                      <a:r>
                        <a:rPr lang="zh-CN" altLang="en-US"/>
                        <a:t>激光雷达（单线</a:t>
                      </a:r>
                      <a:r>
                        <a:rPr lang="en-US" altLang="zh-CN"/>
                        <a:t>/</a:t>
                      </a:r>
                      <a:r>
                        <a:rPr lang="zh-CN" altLang="en-US"/>
                        <a:t>多线</a:t>
                      </a:r>
                      <a:r>
                        <a:rPr lang="en-US" altLang="zh-CN"/>
                        <a:t>/</a:t>
                      </a:r>
                      <a:r>
                        <a:rPr lang="zh-CN" altLang="en-US"/>
                        <a:t>固态）</a:t>
                      </a:r>
                      <a:endParaRPr lang="zh-CN" altLang="en-US"/>
                    </a:p>
                  </a:txBody>
                  <a:tcPr anchor="ctr" anchorCtr="0"/>
                </a:tc>
                <a:tc>
                  <a:txBody>
                    <a:bodyPr/>
                    <a:p>
                      <a:pPr algn="ctr">
                        <a:lnSpc>
                          <a:spcPct val="140000"/>
                        </a:lnSpc>
                        <a:buNone/>
                      </a:pPr>
                      <a:r>
                        <a:rPr lang="zh-CN" altLang="en-US"/>
                        <a:t>相机（单目</a:t>
                      </a:r>
                      <a:r>
                        <a:rPr lang="en-US" altLang="zh-CN"/>
                        <a:t>/</a:t>
                      </a:r>
                      <a:r>
                        <a:rPr lang="zh-CN" altLang="en-US"/>
                        <a:t>双目</a:t>
                      </a:r>
                      <a:r>
                        <a:rPr lang="en-US" altLang="zh-CN"/>
                        <a:t>/RGB-D</a:t>
                      </a:r>
                      <a:r>
                        <a:rPr lang="zh-CN" altLang="en-US"/>
                        <a:t>）</a:t>
                      </a:r>
                      <a:endParaRPr lang="zh-CN" altLang="en-US"/>
                    </a:p>
                  </a:txBody>
                  <a:tcPr anchor="ctr" anchorCtr="0"/>
                </a:tc>
              </a:tr>
              <a:tr h="1625600">
                <a:tc>
                  <a:txBody>
                    <a:bodyPr/>
                    <a:p>
                      <a:pPr algn="ctr">
                        <a:lnSpc>
                          <a:spcPct val="140000"/>
                        </a:lnSpc>
                        <a:buNone/>
                      </a:pPr>
                      <a:r>
                        <a:rPr lang="zh-CN" altLang="en-US" sz="1800" b="1">
                          <a:solidFill>
                            <a:srgbClr val="7030A0"/>
                          </a:solidFill>
                          <a:sym typeface="+mn-ea"/>
                        </a:rPr>
                        <a:t>观测数据</a:t>
                      </a:r>
                      <a:endParaRPr lang="zh-CN" altLang="en-US"/>
                    </a:p>
                  </a:txBody>
                  <a:tcPr anchor="ctr" anchorCtr="0"/>
                </a:tc>
                <a:tc>
                  <a:txBody>
                    <a:bodyPr/>
                    <a:p>
                      <a:pPr algn="ctr">
                        <a:lnSpc>
                          <a:spcPct val="140000"/>
                        </a:lnSpc>
                        <a:buNone/>
                      </a:pPr>
                      <a:r>
                        <a:rPr lang="zh-CN" altLang="en-US"/>
                        <a:t>稳定性好（</a:t>
                      </a:r>
                      <a:r>
                        <a:rPr lang="en-US" altLang="zh-CN" b="1">
                          <a:solidFill>
                            <a:schemeClr val="accent3"/>
                          </a:solidFill>
                          <a:latin typeface="黑体" panose="02010609060101010101" charset="-122"/>
                          <a:ea typeface="黑体" panose="02010609060101010101" charset="-122"/>
                        </a:rPr>
                        <a:t>√</a:t>
                      </a:r>
                      <a:r>
                        <a:rPr lang="zh-CN" altLang="en-US"/>
                        <a:t>）</a:t>
                      </a:r>
                      <a:endParaRPr lang="zh-CN" altLang="en-US"/>
                    </a:p>
                    <a:p>
                      <a:pPr algn="ctr">
                        <a:lnSpc>
                          <a:spcPct val="140000"/>
                        </a:lnSpc>
                        <a:buNone/>
                      </a:pPr>
                      <a:r>
                        <a:rPr lang="zh-CN" altLang="en-US"/>
                        <a:t>测距精度高</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扫描范围广</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信息量小</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稳定性一般</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测距精度低</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扫描范围窄</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信息量大</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858520">
                <a:tc>
                  <a:txBody>
                    <a:bodyPr/>
                    <a:p>
                      <a:pPr algn="ctr">
                        <a:lnSpc>
                          <a:spcPct val="140000"/>
                        </a:lnSpc>
                        <a:buNone/>
                      </a:pPr>
                      <a:r>
                        <a:rPr lang="zh-CN" altLang="en-US" sz="1800" b="1">
                          <a:solidFill>
                            <a:srgbClr val="7030A0"/>
                          </a:solidFill>
                          <a:sym typeface="+mn-ea"/>
                        </a:rPr>
                        <a:t>适用场景</a:t>
                      </a:r>
                      <a:endParaRPr lang="zh-CN" altLang="en-US"/>
                    </a:p>
                  </a:txBody>
                  <a:tcPr anchor="ctr" anchorCtr="0"/>
                </a:tc>
                <a:tc>
                  <a:txBody>
                    <a:bodyPr/>
                    <a:p>
                      <a:pPr algn="ctr">
                        <a:lnSpc>
                          <a:spcPct val="140000"/>
                        </a:lnSpc>
                        <a:buNone/>
                      </a:pPr>
                      <a:r>
                        <a:rPr lang="zh-CN" altLang="en-US"/>
                        <a:t>光照变化不敏感</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雨雾天易失效</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光照变化敏感</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雨雾天不易失效</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bl>
          </a:graphicData>
        </a:graphic>
      </p:graphicFrame>
      <p:graphicFrame>
        <p:nvGraphicFramePr>
          <p:cNvPr id="10" name="表格 9"/>
          <p:cNvGraphicFramePr/>
          <p:nvPr>
            <p:custDataLst>
              <p:tags r:id="rId9"/>
            </p:custDataLst>
          </p:nvPr>
        </p:nvGraphicFramePr>
        <p:xfrm>
          <a:off x="981710" y="1522095"/>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r>
                        <a:rPr lang="zh-CN" altLang="en-US" b="1">
                          <a:solidFill>
                            <a:srgbClr val="7030A0"/>
                          </a:solidFill>
                        </a:rPr>
                        <a:t>主传感器</a:t>
                      </a:r>
                      <a:endParaRPr lang="zh-CN" altLang="en-US" b="1">
                        <a:solidFill>
                          <a:srgbClr val="7030A0"/>
                        </a:solidFill>
                      </a:endParaRPr>
                    </a:p>
                  </a:txBody>
                  <a:tcPr anchor="ctr" anchorCtr="0"/>
                </a:tc>
                <a:tc>
                  <a:txBody>
                    <a:bodyPr/>
                    <a:p>
                      <a:pPr algn="ctr">
                        <a:lnSpc>
                          <a:spcPct val="140000"/>
                        </a:lnSpc>
                        <a:buNone/>
                      </a:pPr>
                      <a:r>
                        <a:rPr lang="zh-CN" altLang="en-US"/>
                        <a:t>激光雷达（单线</a:t>
                      </a:r>
                      <a:r>
                        <a:rPr lang="en-US" altLang="zh-CN"/>
                        <a:t>/</a:t>
                      </a:r>
                      <a:r>
                        <a:rPr lang="zh-CN" altLang="en-US"/>
                        <a:t>多线</a:t>
                      </a:r>
                      <a:r>
                        <a:rPr lang="en-US" altLang="zh-CN"/>
                        <a:t>/</a:t>
                      </a:r>
                      <a:r>
                        <a:rPr lang="zh-CN" altLang="en-US"/>
                        <a:t>固态）</a:t>
                      </a:r>
                      <a:endParaRPr lang="zh-CN" altLang="en-US"/>
                    </a:p>
                  </a:txBody>
                  <a:tcPr anchor="ctr" anchorCtr="0"/>
                </a:tc>
                <a:tc>
                  <a:txBody>
                    <a:bodyPr/>
                    <a:p>
                      <a:pPr algn="ctr">
                        <a:lnSpc>
                          <a:spcPct val="140000"/>
                        </a:lnSpc>
                        <a:buNone/>
                      </a:pPr>
                      <a:r>
                        <a:rPr lang="zh-CN" altLang="en-US"/>
                        <a:t>相机（单目</a:t>
                      </a:r>
                      <a:r>
                        <a:rPr lang="en-US" altLang="zh-CN"/>
                        <a:t>/</a:t>
                      </a:r>
                      <a:r>
                        <a:rPr lang="zh-CN" altLang="en-US"/>
                        <a:t>双目</a:t>
                      </a:r>
                      <a:r>
                        <a:rPr lang="en-US" altLang="zh-CN"/>
                        <a:t>/RGB-D</a:t>
                      </a:r>
                      <a:r>
                        <a:rPr lang="zh-CN" altLang="en-US"/>
                        <a:t>）</a:t>
                      </a:r>
                      <a:endParaRPr lang="zh-CN" altLang="en-US"/>
                    </a:p>
                  </a:txBody>
                  <a:tcPr anchor="ctr" anchorCtr="0"/>
                </a:tc>
              </a:tr>
              <a:tr h="1625600">
                <a:tc>
                  <a:txBody>
                    <a:bodyPr/>
                    <a:p>
                      <a:pPr algn="ctr">
                        <a:lnSpc>
                          <a:spcPct val="140000"/>
                        </a:lnSpc>
                        <a:buNone/>
                      </a:pPr>
                      <a:r>
                        <a:rPr lang="zh-CN" altLang="en-US" sz="1800" b="1">
                          <a:solidFill>
                            <a:srgbClr val="7030A0"/>
                          </a:solidFill>
                          <a:sym typeface="+mn-ea"/>
                        </a:rPr>
                        <a:t>观测数据</a:t>
                      </a:r>
                      <a:endParaRPr lang="zh-CN" altLang="en-US"/>
                    </a:p>
                  </a:txBody>
                  <a:tcPr anchor="ctr" anchorCtr="0"/>
                </a:tc>
                <a:tc>
                  <a:txBody>
                    <a:bodyPr/>
                    <a:p>
                      <a:pPr algn="ctr">
                        <a:lnSpc>
                          <a:spcPct val="140000"/>
                        </a:lnSpc>
                        <a:buNone/>
                      </a:pPr>
                      <a:r>
                        <a:rPr lang="zh-CN" altLang="en-US"/>
                        <a:t>稳定性好（</a:t>
                      </a:r>
                      <a:r>
                        <a:rPr lang="en-US" altLang="zh-CN" b="1">
                          <a:solidFill>
                            <a:schemeClr val="accent3"/>
                          </a:solidFill>
                          <a:latin typeface="黑体" panose="02010609060101010101" charset="-122"/>
                          <a:ea typeface="黑体" panose="02010609060101010101" charset="-122"/>
                        </a:rPr>
                        <a:t>√</a:t>
                      </a:r>
                      <a:r>
                        <a:rPr lang="zh-CN" altLang="en-US"/>
                        <a:t>）</a:t>
                      </a:r>
                      <a:endParaRPr lang="zh-CN" altLang="en-US"/>
                    </a:p>
                    <a:p>
                      <a:pPr algn="ctr">
                        <a:lnSpc>
                          <a:spcPct val="140000"/>
                        </a:lnSpc>
                        <a:buNone/>
                      </a:pPr>
                      <a:r>
                        <a:rPr lang="zh-CN" altLang="en-US"/>
                        <a:t>测距精度高</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扫描范围广</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信息量小</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稳定性一般</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测距精度低</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扫描范围窄</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信息量大</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858520">
                <a:tc>
                  <a:txBody>
                    <a:bodyPr/>
                    <a:p>
                      <a:pPr algn="ctr">
                        <a:lnSpc>
                          <a:spcPct val="140000"/>
                        </a:lnSpc>
                        <a:buNone/>
                      </a:pPr>
                      <a:r>
                        <a:rPr lang="zh-CN" altLang="en-US" sz="1800" b="1">
                          <a:solidFill>
                            <a:srgbClr val="7030A0"/>
                          </a:solidFill>
                          <a:sym typeface="+mn-ea"/>
                        </a:rPr>
                        <a:t>适用场景</a:t>
                      </a:r>
                      <a:endParaRPr lang="zh-CN" altLang="en-US"/>
                    </a:p>
                  </a:txBody>
                  <a:tcPr anchor="ctr" anchorCtr="0"/>
                </a:tc>
                <a:tc>
                  <a:txBody>
                    <a:bodyPr/>
                    <a:p>
                      <a:pPr algn="ctr">
                        <a:lnSpc>
                          <a:spcPct val="140000"/>
                        </a:lnSpc>
                        <a:buNone/>
                      </a:pPr>
                      <a:r>
                        <a:rPr lang="zh-CN" altLang="en-US"/>
                        <a:t>光照变化不敏感</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雨雾天易失效</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光照变化敏感</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雨雾天不易失效</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474980">
                <a:tc>
                  <a:txBody>
                    <a:bodyPr/>
                    <a:p>
                      <a:pPr algn="ctr">
                        <a:lnSpc>
                          <a:spcPct val="140000"/>
                        </a:lnSpc>
                        <a:buNone/>
                      </a:pPr>
                      <a:r>
                        <a:rPr lang="zh-CN" altLang="en-US" sz="1800" b="1">
                          <a:solidFill>
                            <a:srgbClr val="7030A0"/>
                          </a:solidFill>
                          <a:sym typeface="+mn-ea"/>
                        </a:rPr>
                        <a:t>传感器成本</a:t>
                      </a:r>
                      <a:endParaRPr lang="zh-CN" altLang="en-US"/>
                    </a:p>
                  </a:txBody>
                  <a:tcPr anchor="ctr" anchorCtr="0"/>
                </a:tc>
                <a:tc>
                  <a:txBody>
                    <a:bodyPr/>
                    <a:p>
                      <a:pPr algn="ctr">
                        <a:lnSpc>
                          <a:spcPct val="140000"/>
                        </a:lnSpc>
                        <a:buNone/>
                      </a:pPr>
                      <a:r>
                        <a:rPr lang="zh-CN" altLang="en-US"/>
                        <a:t>高</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a:t>低</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474980">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c>
                  <a:txBody>
                    <a:bodyPr/>
                    <a:p>
                      <a:pPr algn="ctr">
                        <a:lnSpc>
                          <a:spcPct val="140000"/>
                        </a:lnSpc>
                        <a:buNone/>
                      </a:pPr>
                      <a:endParaRPr lang="zh-CN" altLang="en-US"/>
                    </a:p>
                  </a:txBody>
                  <a:tcPr anchor="ctr" anchorCtr="0"/>
                </a:tc>
              </a:tr>
            </a:tbl>
          </a:graphicData>
        </a:graphic>
      </p:graphicFrame>
      <p:graphicFrame>
        <p:nvGraphicFramePr>
          <p:cNvPr id="12" name="表格 11"/>
          <p:cNvGraphicFramePr/>
          <p:nvPr>
            <p:custDataLst>
              <p:tags r:id="rId10"/>
            </p:custDataLst>
          </p:nvPr>
        </p:nvGraphicFramePr>
        <p:xfrm>
          <a:off x="981710" y="1516380"/>
          <a:ext cx="10027920" cy="4384040"/>
        </p:xfrm>
        <a:graphic>
          <a:graphicData uri="http://schemas.openxmlformats.org/drawingml/2006/table">
            <a:tbl>
              <a:tblPr firstRow="1" bandRow="1">
                <a:tableStyleId>{5C22544A-7EE6-4342-B048-85BDC9FD1C3A}</a:tableStyleId>
              </a:tblPr>
              <a:tblGrid>
                <a:gridCol w="2007235"/>
                <a:gridCol w="4389120"/>
                <a:gridCol w="3631565"/>
              </a:tblGrid>
              <a:tr h="474980">
                <a:tc>
                  <a:txBody>
                    <a:bodyPr/>
                    <a:p>
                      <a:pPr algn="ctr">
                        <a:lnSpc>
                          <a:spcPct val="140000"/>
                        </a:lnSpc>
                        <a:buNone/>
                      </a:pPr>
                      <a:endParaRPr lang="zh-CN" altLang="en-US"/>
                    </a:p>
                  </a:txBody>
                  <a:tcPr anchor="ctr" anchorCtr="0"/>
                </a:tc>
                <a:tc>
                  <a:txBody>
                    <a:bodyPr/>
                    <a:p>
                      <a:pPr algn="ctr">
                        <a:lnSpc>
                          <a:spcPct val="140000"/>
                        </a:lnSpc>
                        <a:buNone/>
                      </a:pPr>
                      <a:r>
                        <a:rPr lang="zh-CN" altLang="en-US">
                          <a:solidFill>
                            <a:schemeClr val="tx1"/>
                          </a:solidFill>
                        </a:rPr>
                        <a:t>激光</a:t>
                      </a:r>
                      <a:r>
                        <a:rPr lang="en-US" altLang="zh-CN">
                          <a:solidFill>
                            <a:schemeClr val="tx1"/>
                          </a:solidFill>
                        </a:rPr>
                        <a:t>SLAM</a:t>
                      </a:r>
                      <a:endParaRPr lang="en-US" altLang="zh-CN">
                        <a:solidFill>
                          <a:schemeClr val="tx1"/>
                        </a:solidFill>
                      </a:endParaRPr>
                    </a:p>
                  </a:txBody>
                  <a:tcPr anchor="ctr" anchorCtr="0"/>
                </a:tc>
                <a:tc>
                  <a:txBody>
                    <a:bodyPr/>
                    <a:p>
                      <a:pPr algn="ctr">
                        <a:lnSpc>
                          <a:spcPct val="140000"/>
                        </a:lnSpc>
                        <a:buNone/>
                      </a:pPr>
                      <a:r>
                        <a:rPr lang="zh-CN" altLang="en-US">
                          <a:solidFill>
                            <a:schemeClr val="tx1"/>
                          </a:solidFill>
                        </a:rPr>
                        <a:t>视觉</a:t>
                      </a:r>
                      <a:r>
                        <a:rPr lang="en-US" altLang="zh-CN">
                          <a:solidFill>
                            <a:schemeClr val="tx1"/>
                          </a:solidFill>
                        </a:rPr>
                        <a:t>SLAM</a:t>
                      </a:r>
                      <a:endParaRPr lang="en-US" altLang="zh-CN">
                        <a:solidFill>
                          <a:schemeClr val="tx1"/>
                        </a:solidFill>
                      </a:endParaRPr>
                    </a:p>
                  </a:txBody>
                  <a:tcPr anchor="ctr" anchorCtr="0"/>
                </a:tc>
              </a:tr>
              <a:tr h="474980">
                <a:tc>
                  <a:txBody>
                    <a:bodyPr/>
                    <a:p>
                      <a:pPr algn="ctr">
                        <a:lnSpc>
                          <a:spcPct val="140000"/>
                        </a:lnSpc>
                        <a:buNone/>
                      </a:pPr>
                      <a:r>
                        <a:rPr lang="zh-CN" altLang="en-US" b="1">
                          <a:solidFill>
                            <a:srgbClr val="7030A0"/>
                          </a:solidFill>
                        </a:rPr>
                        <a:t>主传感器</a:t>
                      </a:r>
                      <a:endParaRPr lang="zh-CN" altLang="en-US" b="1">
                        <a:solidFill>
                          <a:srgbClr val="7030A0"/>
                        </a:solidFill>
                      </a:endParaRPr>
                    </a:p>
                  </a:txBody>
                  <a:tcPr anchor="ctr" anchorCtr="0"/>
                </a:tc>
                <a:tc>
                  <a:txBody>
                    <a:bodyPr/>
                    <a:p>
                      <a:pPr algn="ctr">
                        <a:lnSpc>
                          <a:spcPct val="140000"/>
                        </a:lnSpc>
                        <a:buNone/>
                      </a:pPr>
                      <a:r>
                        <a:rPr lang="zh-CN" altLang="en-US"/>
                        <a:t>激光雷达（单线</a:t>
                      </a:r>
                      <a:r>
                        <a:rPr lang="en-US" altLang="zh-CN"/>
                        <a:t>/</a:t>
                      </a:r>
                      <a:r>
                        <a:rPr lang="zh-CN" altLang="en-US"/>
                        <a:t>多线</a:t>
                      </a:r>
                      <a:r>
                        <a:rPr lang="en-US" altLang="zh-CN"/>
                        <a:t>/</a:t>
                      </a:r>
                      <a:r>
                        <a:rPr lang="zh-CN" altLang="en-US"/>
                        <a:t>固态）</a:t>
                      </a:r>
                      <a:endParaRPr lang="zh-CN" altLang="en-US"/>
                    </a:p>
                  </a:txBody>
                  <a:tcPr anchor="ctr" anchorCtr="0"/>
                </a:tc>
                <a:tc>
                  <a:txBody>
                    <a:bodyPr/>
                    <a:p>
                      <a:pPr algn="ctr">
                        <a:lnSpc>
                          <a:spcPct val="140000"/>
                        </a:lnSpc>
                        <a:buNone/>
                      </a:pPr>
                      <a:r>
                        <a:rPr lang="zh-CN" altLang="en-US"/>
                        <a:t>相机（单目</a:t>
                      </a:r>
                      <a:r>
                        <a:rPr lang="en-US" altLang="zh-CN"/>
                        <a:t>/</a:t>
                      </a:r>
                      <a:r>
                        <a:rPr lang="zh-CN" altLang="en-US"/>
                        <a:t>双目</a:t>
                      </a:r>
                      <a:r>
                        <a:rPr lang="en-US" altLang="zh-CN"/>
                        <a:t>/RGB-D</a:t>
                      </a:r>
                      <a:r>
                        <a:rPr lang="zh-CN" altLang="en-US"/>
                        <a:t>）</a:t>
                      </a:r>
                      <a:endParaRPr lang="zh-CN" altLang="en-US"/>
                    </a:p>
                  </a:txBody>
                  <a:tcPr anchor="ctr" anchorCtr="0"/>
                </a:tc>
              </a:tr>
              <a:tr h="1625600">
                <a:tc>
                  <a:txBody>
                    <a:bodyPr/>
                    <a:p>
                      <a:pPr algn="ctr">
                        <a:lnSpc>
                          <a:spcPct val="140000"/>
                        </a:lnSpc>
                        <a:buNone/>
                      </a:pPr>
                      <a:r>
                        <a:rPr lang="zh-CN" altLang="en-US" sz="1800" b="1">
                          <a:solidFill>
                            <a:srgbClr val="7030A0"/>
                          </a:solidFill>
                          <a:sym typeface="+mn-ea"/>
                        </a:rPr>
                        <a:t>观测数据</a:t>
                      </a:r>
                      <a:endParaRPr lang="zh-CN" altLang="en-US"/>
                    </a:p>
                  </a:txBody>
                  <a:tcPr anchor="ctr" anchorCtr="0"/>
                </a:tc>
                <a:tc>
                  <a:txBody>
                    <a:bodyPr/>
                    <a:p>
                      <a:pPr algn="ctr">
                        <a:lnSpc>
                          <a:spcPct val="140000"/>
                        </a:lnSpc>
                        <a:buNone/>
                      </a:pPr>
                      <a:r>
                        <a:rPr lang="zh-CN" altLang="en-US"/>
                        <a:t>稳定性好（</a:t>
                      </a:r>
                      <a:r>
                        <a:rPr lang="en-US" altLang="zh-CN" b="1">
                          <a:solidFill>
                            <a:schemeClr val="accent3"/>
                          </a:solidFill>
                          <a:latin typeface="黑体" panose="02010609060101010101" charset="-122"/>
                          <a:ea typeface="黑体" panose="02010609060101010101" charset="-122"/>
                        </a:rPr>
                        <a:t>√</a:t>
                      </a:r>
                      <a:r>
                        <a:rPr lang="zh-CN" altLang="en-US"/>
                        <a:t>）</a:t>
                      </a:r>
                      <a:endParaRPr lang="zh-CN" altLang="en-US"/>
                    </a:p>
                    <a:p>
                      <a:pPr algn="ctr">
                        <a:lnSpc>
                          <a:spcPct val="140000"/>
                        </a:lnSpc>
                        <a:buNone/>
                      </a:pPr>
                      <a:r>
                        <a:rPr lang="zh-CN" altLang="en-US"/>
                        <a:t>测距精度高</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扫描范围广</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信息量小</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稳定性一般</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测距精度低</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扫描范围窄</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信息量大</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858520">
                <a:tc>
                  <a:txBody>
                    <a:bodyPr/>
                    <a:p>
                      <a:pPr algn="ctr">
                        <a:lnSpc>
                          <a:spcPct val="140000"/>
                        </a:lnSpc>
                        <a:buNone/>
                      </a:pPr>
                      <a:r>
                        <a:rPr lang="zh-CN" altLang="en-US" sz="1800" b="1">
                          <a:solidFill>
                            <a:srgbClr val="7030A0"/>
                          </a:solidFill>
                          <a:sym typeface="+mn-ea"/>
                        </a:rPr>
                        <a:t>适用场景</a:t>
                      </a:r>
                      <a:endParaRPr lang="zh-CN" altLang="en-US"/>
                    </a:p>
                  </a:txBody>
                  <a:tcPr anchor="ctr" anchorCtr="0"/>
                </a:tc>
                <a:tc>
                  <a:txBody>
                    <a:bodyPr/>
                    <a:p>
                      <a:pPr algn="ctr">
                        <a:lnSpc>
                          <a:spcPct val="140000"/>
                        </a:lnSpc>
                        <a:buNone/>
                      </a:pPr>
                      <a:r>
                        <a:rPr lang="zh-CN" altLang="en-US"/>
                        <a:t>光照变化不敏感</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p>
                      <a:pPr algn="ctr">
                        <a:lnSpc>
                          <a:spcPct val="140000"/>
                        </a:lnSpc>
                        <a:buNone/>
                      </a:pPr>
                      <a:r>
                        <a:rPr lang="zh-CN" altLang="en-US"/>
                        <a:t>雨雾天易失效</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sz="1800">
                          <a:sym typeface="+mn-ea"/>
                        </a:rPr>
                        <a:t>光照变化敏感</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sz="1800"/>
                    </a:p>
                    <a:p>
                      <a:pPr algn="ctr">
                        <a:lnSpc>
                          <a:spcPct val="140000"/>
                        </a:lnSpc>
                        <a:buNone/>
                      </a:pPr>
                      <a:r>
                        <a:rPr lang="zh-CN" altLang="en-US" sz="1800">
                          <a:sym typeface="+mn-ea"/>
                        </a:rPr>
                        <a:t>雨雾天不易失效</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474980">
                <a:tc>
                  <a:txBody>
                    <a:bodyPr/>
                    <a:p>
                      <a:pPr algn="ctr">
                        <a:lnSpc>
                          <a:spcPct val="140000"/>
                        </a:lnSpc>
                        <a:buNone/>
                      </a:pPr>
                      <a:r>
                        <a:rPr lang="zh-CN" altLang="en-US" sz="1800" b="1">
                          <a:solidFill>
                            <a:srgbClr val="7030A0"/>
                          </a:solidFill>
                          <a:sym typeface="+mn-ea"/>
                        </a:rPr>
                        <a:t>传感器成本</a:t>
                      </a:r>
                      <a:endParaRPr lang="zh-CN" altLang="en-US"/>
                    </a:p>
                  </a:txBody>
                  <a:tcPr anchor="ctr" anchorCtr="0"/>
                </a:tc>
                <a:tc>
                  <a:txBody>
                    <a:bodyPr/>
                    <a:p>
                      <a:pPr algn="ctr">
                        <a:lnSpc>
                          <a:spcPct val="140000"/>
                        </a:lnSpc>
                        <a:buNone/>
                      </a:pPr>
                      <a:r>
                        <a:rPr lang="zh-CN" altLang="en-US"/>
                        <a:t>高</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a:t>低</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r h="474980">
                <a:tc>
                  <a:txBody>
                    <a:bodyPr/>
                    <a:p>
                      <a:pPr algn="ctr">
                        <a:lnSpc>
                          <a:spcPct val="140000"/>
                        </a:lnSpc>
                        <a:buNone/>
                      </a:pPr>
                      <a:r>
                        <a:rPr lang="zh-CN" altLang="en-US" sz="1800" b="1">
                          <a:solidFill>
                            <a:srgbClr val="7030A0"/>
                          </a:solidFill>
                          <a:sym typeface="+mn-ea"/>
                        </a:rPr>
                        <a:t>消耗算力</a:t>
                      </a:r>
                      <a:endParaRPr lang="zh-CN" altLang="en-US"/>
                    </a:p>
                  </a:txBody>
                  <a:tcPr anchor="ctr" anchorCtr="0"/>
                </a:tc>
                <a:tc>
                  <a:txBody>
                    <a:bodyPr/>
                    <a:p>
                      <a:pPr algn="ctr">
                        <a:lnSpc>
                          <a:spcPct val="140000"/>
                        </a:lnSpc>
                        <a:buNone/>
                      </a:pPr>
                      <a:r>
                        <a:rPr lang="zh-CN" altLang="en-US"/>
                        <a:t>小</a:t>
                      </a:r>
                      <a:r>
                        <a:rPr lang="zh-CN" altLang="en-US" sz="1800">
                          <a:sym typeface="+mn-ea"/>
                        </a:rPr>
                        <a:t>（</a:t>
                      </a:r>
                      <a:r>
                        <a:rPr lang="en-US" altLang="zh-CN" sz="1800" b="1">
                          <a:solidFill>
                            <a:schemeClr val="accent3"/>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c>
                  <a:txBody>
                    <a:bodyPr/>
                    <a:p>
                      <a:pPr algn="ctr">
                        <a:lnSpc>
                          <a:spcPct val="140000"/>
                        </a:lnSpc>
                        <a:buNone/>
                      </a:pPr>
                      <a:r>
                        <a:rPr lang="zh-CN" altLang="en-US"/>
                        <a:t>大</a:t>
                      </a:r>
                      <a:r>
                        <a:rPr lang="zh-CN" altLang="en-US" sz="1800">
                          <a:sym typeface="+mn-ea"/>
                        </a:rPr>
                        <a:t>（</a:t>
                      </a:r>
                      <a:r>
                        <a:rPr lang="zh-CN" altLang="en-US" sz="1800">
                          <a:solidFill>
                            <a:srgbClr val="FF3D3D"/>
                          </a:solidFill>
                          <a:latin typeface="黑体" panose="02010609060101010101" charset="-122"/>
                          <a:ea typeface="黑体" panose="02010609060101010101" charset="-122"/>
                          <a:sym typeface="+mn-ea"/>
                        </a:rPr>
                        <a:t>×</a:t>
                      </a:r>
                      <a:r>
                        <a:rPr lang="zh-CN" altLang="en-US" sz="1800">
                          <a:sym typeface="+mn-ea"/>
                        </a:rPr>
                        <a:t>）</a:t>
                      </a:r>
                      <a:endParaRPr lang="zh-CN" altLang="en-US"/>
                    </a:p>
                  </a:txBody>
                  <a:tcPr anchor="ctr" anchorCtr="0"/>
                </a:tc>
              </a:tr>
            </a:tbl>
          </a:graphicData>
        </a:graphic>
      </p:graphicFrame>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rgbClr val="FFFF00"/>
              </a:solidFill>
              <a:latin typeface="+mn-ea"/>
            </a:endParaRPr>
          </a:p>
          <a:p>
            <a:pPr indent="0">
              <a:buFont typeface="+mj-ea"/>
              <a:buNone/>
            </a:pPr>
            <a:r>
              <a:rPr sz="1400">
                <a:solidFill>
                  <a:schemeClr val="bg1"/>
                </a:solidFill>
                <a:latin typeface="+mn-ea"/>
                <a:sym typeface="+mn-ea"/>
              </a:rPr>
              <a:t>位置识别</a:t>
            </a:r>
            <a:endParaRPr sz="1400" b="0">
              <a:solidFill>
                <a:srgbClr val="FFFF00"/>
              </a:solidFill>
              <a:latin typeface="+mn-ea"/>
            </a:endParaRPr>
          </a:p>
          <a:p>
            <a:pPr indent="0">
              <a:buFont typeface="+mj-ea"/>
              <a:buNone/>
            </a:pPr>
            <a:r>
              <a:rPr sz="1400">
                <a:solidFill>
                  <a:srgbClr val="FFFF00"/>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pic>
        <p:nvPicPr>
          <p:cNvPr id="12" name="图片 11"/>
          <p:cNvPicPr>
            <a:picLocks noChangeAspect="1"/>
          </p:cNvPicPr>
          <p:nvPr/>
        </p:nvPicPr>
        <p:blipFill>
          <a:blip r:embed="rId8"/>
          <a:stretch>
            <a:fillRect/>
          </a:stretch>
        </p:blipFill>
        <p:spPr>
          <a:xfrm>
            <a:off x="2494280" y="3262630"/>
            <a:ext cx="7010400" cy="2343150"/>
          </a:xfrm>
          <a:prstGeom prst="rect">
            <a:avLst/>
          </a:prstGeom>
        </p:spPr>
      </p:pic>
      <p:sp>
        <p:nvSpPr>
          <p:cNvPr id="16" name="文本框 15"/>
          <p:cNvSpPr txBox="1"/>
          <p:nvPr/>
        </p:nvSpPr>
        <p:spPr>
          <a:xfrm>
            <a:off x="5283200" y="5923915"/>
            <a:ext cx="1272540" cy="368300"/>
          </a:xfrm>
          <a:prstGeom prst="rect">
            <a:avLst/>
          </a:prstGeom>
          <a:noFill/>
        </p:spPr>
        <p:txBody>
          <a:bodyPr wrap="square" rtlCol="0">
            <a:spAutoFit/>
          </a:bodyPr>
          <a:p>
            <a:pPr algn="ctr"/>
            <a:r>
              <a:rPr lang="zh-CN" altLang="en-US">
                <a:solidFill>
                  <a:srgbClr val="FDF731"/>
                </a:solidFill>
              </a:rPr>
              <a:t>追踪线程</a:t>
            </a:r>
            <a:endParaRPr lang="zh-CN" altLang="en-US">
              <a:solidFill>
                <a:srgbClr val="FDF731"/>
              </a:solidFill>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rgbClr val="FFFF00"/>
              </a:solidFill>
              <a:latin typeface="+mn-ea"/>
            </a:endParaRPr>
          </a:p>
          <a:p>
            <a:pPr indent="0">
              <a:buFont typeface="+mj-ea"/>
              <a:buNone/>
            </a:pPr>
            <a:r>
              <a:rPr sz="1400">
                <a:solidFill>
                  <a:schemeClr val="bg1"/>
                </a:solidFill>
                <a:latin typeface="+mn-ea"/>
                <a:sym typeface="+mn-ea"/>
              </a:rPr>
              <a:t>位置识别</a:t>
            </a:r>
            <a:endParaRPr sz="1400" b="0">
              <a:solidFill>
                <a:srgbClr val="FFFF00"/>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rgbClr val="FDF731"/>
                </a:solidFill>
                <a:latin typeface="+mn-ea"/>
                <a:sym typeface="+mn-ea"/>
              </a:rPr>
              <a:t>局部建图线程</a:t>
            </a:r>
            <a:endParaRPr sz="1400" b="0">
              <a:solidFill>
                <a:schemeClr val="bg1"/>
              </a:solidFill>
              <a:latin typeface="+mn-ea"/>
            </a:endParaRPr>
          </a:p>
          <a:p>
            <a:pPr indent="0">
              <a:buFont typeface="+mj-ea"/>
              <a:buNone/>
            </a:pPr>
            <a:r>
              <a:rPr sz="1400">
                <a:solidFill>
                  <a:schemeClr val="bg1"/>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sp>
        <p:nvSpPr>
          <p:cNvPr id="16" name="文本框 15"/>
          <p:cNvSpPr txBox="1"/>
          <p:nvPr/>
        </p:nvSpPr>
        <p:spPr>
          <a:xfrm>
            <a:off x="5140325" y="5923915"/>
            <a:ext cx="1679575" cy="368300"/>
          </a:xfrm>
          <a:prstGeom prst="rect">
            <a:avLst/>
          </a:prstGeom>
          <a:noFill/>
        </p:spPr>
        <p:txBody>
          <a:bodyPr wrap="square" rtlCol="0">
            <a:spAutoFit/>
          </a:bodyPr>
          <a:p>
            <a:pPr algn="ctr"/>
            <a:r>
              <a:rPr lang="zh-CN" altLang="en-US">
                <a:solidFill>
                  <a:srgbClr val="FDF731"/>
                </a:solidFill>
              </a:rPr>
              <a:t>局部建图线程</a:t>
            </a:r>
            <a:endParaRPr lang="zh-CN" altLang="en-US">
              <a:solidFill>
                <a:srgbClr val="FDF731"/>
              </a:solidFill>
            </a:endParaRPr>
          </a:p>
        </p:txBody>
      </p:sp>
      <p:pic>
        <p:nvPicPr>
          <p:cNvPr id="17" name="图片 16"/>
          <p:cNvPicPr>
            <a:picLocks noChangeAspect="1"/>
          </p:cNvPicPr>
          <p:nvPr/>
        </p:nvPicPr>
        <p:blipFill>
          <a:blip r:embed="rId8"/>
          <a:stretch>
            <a:fillRect/>
          </a:stretch>
        </p:blipFill>
        <p:spPr>
          <a:xfrm>
            <a:off x="1974850" y="3262630"/>
            <a:ext cx="8010525" cy="254317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右箭头 3"/>
          <p:cNvSpPr/>
          <p:nvPr>
            <p:custDataLst>
              <p:tags r:id="rId6"/>
            </p:custDataLst>
          </p:nvPr>
        </p:nvSpPr>
        <p:spPr>
          <a:xfrm>
            <a:off x="2767330" y="169545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666490" y="140779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873500" y="1342390"/>
            <a:ext cx="1946275" cy="953135"/>
          </a:xfrm>
          <a:prstGeom prst="rect">
            <a:avLst/>
          </a:prstGeom>
          <a:noFill/>
        </p:spPr>
        <p:txBody>
          <a:bodyPr wrap="none" rtlCol="0" anchor="t">
            <a:spAutoFit/>
          </a:bodyPr>
          <a:p>
            <a:pPr indent="0">
              <a:buFont typeface="+mj-ea"/>
              <a:buNone/>
            </a:pPr>
            <a:r>
              <a:rPr lang="zh-CN" altLang="en-US" sz="1400">
                <a:solidFill>
                  <a:schemeClr val="bg1"/>
                </a:solidFill>
                <a:latin typeface="+mn-ea"/>
                <a:sym typeface="+mn-ea"/>
              </a:rPr>
              <a:t>特征点法</a:t>
            </a:r>
            <a:endParaRPr lang="zh-CN" altLang="en-US" sz="1400">
              <a:solidFill>
                <a:srgbClr val="FFFF00"/>
              </a:solidFill>
              <a:latin typeface="+mn-ea"/>
              <a:sym typeface="+mn-ea"/>
            </a:endParaRPr>
          </a:p>
          <a:p>
            <a:pPr indent="0">
              <a:buFont typeface="+mj-ea"/>
              <a:buNone/>
            </a:pPr>
            <a:r>
              <a:rPr lang="zh-CN" altLang="en-US" sz="1400">
                <a:solidFill>
                  <a:schemeClr val="bg1"/>
                </a:solidFill>
                <a:latin typeface="+mn-ea"/>
                <a:sym typeface="+mn-ea"/>
              </a:rPr>
              <a:t>三维空间运动</a:t>
            </a:r>
            <a:endParaRPr lang="zh-CN" altLang="en-US" sz="1400">
              <a:solidFill>
                <a:schemeClr val="bg1"/>
              </a:solidFill>
              <a:latin typeface="+mn-ea"/>
              <a:sym typeface="+mn-ea"/>
            </a:endParaRPr>
          </a:p>
          <a:p>
            <a:pPr indent="0">
              <a:buFont typeface="+mj-ea"/>
              <a:buNone/>
            </a:pPr>
            <a:r>
              <a:rPr lang="zh-CN" altLang="en-US" sz="1400">
                <a:solidFill>
                  <a:schemeClr val="bg1"/>
                </a:solidFill>
                <a:latin typeface="+mn-ea"/>
                <a:sym typeface="+mn-ea"/>
              </a:rPr>
              <a:t>多视图几何</a:t>
            </a:r>
            <a:endParaRPr lang="zh-CN" altLang="en-US" sz="1400">
              <a:solidFill>
                <a:schemeClr val="bg1"/>
              </a:solidFill>
              <a:latin typeface="+mn-ea"/>
              <a:sym typeface="+mn-ea"/>
            </a:endParaRPr>
          </a:p>
          <a:p>
            <a:pPr indent="0">
              <a:buFont typeface="+mj-ea"/>
              <a:buNone/>
            </a:pPr>
            <a:r>
              <a:rPr lang="en-US" altLang="zh-CN" sz="1400">
                <a:solidFill>
                  <a:srgbClr val="FFFF00"/>
                </a:solidFill>
                <a:latin typeface="+mn-ea"/>
                <a:sym typeface="+mn-ea"/>
              </a:rPr>
              <a:t>ORB-SLAM2</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37" name="右箭头 36"/>
          <p:cNvSpPr/>
          <p:nvPr>
            <p:custDataLst>
              <p:tags r:id="rId7"/>
            </p:custDataLst>
          </p:nvPr>
        </p:nvSpPr>
        <p:spPr>
          <a:xfrm>
            <a:off x="5819775" y="2028190"/>
            <a:ext cx="16383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7562215" y="1595120"/>
            <a:ext cx="137160" cy="10737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7705725" y="1457325"/>
            <a:ext cx="1307465" cy="1383665"/>
          </a:xfrm>
          <a:prstGeom prst="rect">
            <a:avLst/>
          </a:prstGeom>
          <a:noFill/>
        </p:spPr>
        <p:txBody>
          <a:bodyPr wrap="square" rtlCol="0" anchor="t">
            <a:spAutoFit/>
          </a:bodyPr>
          <a:p>
            <a:pPr indent="0">
              <a:buFont typeface="+mj-ea"/>
              <a:buNone/>
            </a:pPr>
            <a:r>
              <a:rPr sz="1400">
                <a:solidFill>
                  <a:schemeClr val="bg1"/>
                </a:solidFill>
                <a:latin typeface="+mn-ea"/>
                <a:sym typeface="+mn-ea"/>
              </a:rPr>
              <a:t>地图结构</a:t>
            </a:r>
            <a:endParaRPr sz="1400" b="0">
              <a:solidFill>
                <a:schemeClr val="bg1"/>
              </a:solidFill>
              <a:latin typeface="+mn-ea"/>
            </a:endParaRPr>
          </a:p>
          <a:p>
            <a:pPr indent="0">
              <a:buFont typeface="+mj-ea"/>
              <a:buNone/>
            </a:pPr>
            <a:r>
              <a:rPr sz="1400">
                <a:solidFill>
                  <a:schemeClr val="bg1"/>
                </a:solidFill>
                <a:latin typeface="+mn-ea"/>
                <a:sym typeface="+mn-ea"/>
              </a:rPr>
              <a:t>地图初始化</a:t>
            </a:r>
            <a:endParaRPr sz="1400" b="0">
              <a:solidFill>
                <a:srgbClr val="FFFF00"/>
              </a:solidFill>
              <a:latin typeface="+mn-ea"/>
            </a:endParaRPr>
          </a:p>
          <a:p>
            <a:pPr indent="0">
              <a:buFont typeface="+mj-ea"/>
              <a:buNone/>
            </a:pPr>
            <a:r>
              <a:rPr sz="1400">
                <a:solidFill>
                  <a:schemeClr val="bg1"/>
                </a:solidFill>
                <a:latin typeface="+mn-ea"/>
                <a:sym typeface="+mn-ea"/>
              </a:rPr>
              <a:t>位置识别</a:t>
            </a:r>
            <a:endParaRPr sz="1400" b="0">
              <a:solidFill>
                <a:srgbClr val="FFFF00"/>
              </a:solidFill>
              <a:latin typeface="+mn-ea"/>
            </a:endParaRPr>
          </a:p>
          <a:p>
            <a:pPr indent="0">
              <a:buFont typeface="+mj-ea"/>
              <a:buNone/>
            </a:pPr>
            <a:r>
              <a:rPr sz="1400">
                <a:solidFill>
                  <a:schemeClr val="bg1"/>
                </a:solidFill>
                <a:latin typeface="+mn-ea"/>
                <a:sym typeface="+mn-ea"/>
              </a:rPr>
              <a:t>追踪线程</a:t>
            </a:r>
            <a:endParaRPr sz="1400" b="0">
              <a:solidFill>
                <a:schemeClr val="bg1"/>
              </a:solidFill>
              <a:latin typeface="+mn-ea"/>
            </a:endParaRPr>
          </a:p>
          <a:p>
            <a:pPr indent="0">
              <a:buFont typeface="+mj-ea"/>
              <a:buNone/>
            </a:pPr>
            <a:r>
              <a:rPr sz="1400">
                <a:solidFill>
                  <a:schemeClr val="bg1"/>
                </a:solidFill>
                <a:latin typeface="+mn-ea"/>
                <a:sym typeface="+mn-ea"/>
              </a:rPr>
              <a:t>局部建图线程</a:t>
            </a:r>
            <a:endParaRPr sz="1400" b="0">
              <a:solidFill>
                <a:schemeClr val="bg1"/>
              </a:solidFill>
              <a:latin typeface="+mn-ea"/>
            </a:endParaRPr>
          </a:p>
          <a:p>
            <a:pPr indent="0">
              <a:buFont typeface="+mj-ea"/>
              <a:buNone/>
            </a:pPr>
            <a:r>
              <a:rPr sz="1400">
                <a:solidFill>
                  <a:srgbClr val="FFFF00"/>
                </a:solidFill>
                <a:latin typeface="+mn-ea"/>
                <a:sym typeface="+mn-ea"/>
              </a:rPr>
              <a:t>闭环线程</a:t>
            </a:r>
            <a:endParaRPr lang="zh-CN" altLang="en-US" sz="1400">
              <a:solidFill>
                <a:srgbClr val="FFFF00"/>
              </a:solidFill>
              <a:latin typeface="+mn-ea"/>
              <a:sym typeface="+mn-ea"/>
            </a:endParaRPr>
          </a:p>
        </p:txBody>
      </p:sp>
      <p:sp>
        <p:nvSpPr>
          <p:cNvPr id="14" name="文本框 13"/>
          <p:cNvSpPr txBox="1"/>
          <p:nvPr/>
        </p:nvSpPr>
        <p:spPr>
          <a:xfrm>
            <a:off x="5819775" y="1800225"/>
            <a:ext cx="1556385" cy="275590"/>
          </a:xfrm>
          <a:prstGeom prst="rect">
            <a:avLst/>
          </a:prstGeom>
          <a:noFill/>
        </p:spPr>
        <p:txBody>
          <a:bodyPr wrap="square" rtlCol="0">
            <a:spAutoFit/>
          </a:bodyPr>
          <a:p>
            <a:r>
              <a:rPr lang="zh-CN" altLang="en-US" sz="1200">
                <a:solidFill>
                  <a:schemeClr val="accent1"/>
                </a:solidFill>
              </a:rPr>
              <a:t>讨论纯单目情况为例</a:t>
            </a:r>
            <a:endParaRPr lang="zh-CN" altLang="en-US" sz="1200">
              <a:solidFill>
                <a:schemeClr val="accent1"/>
              </a:solidFill>
            </a:endParaRPr>
          </a:p>
        </p:txBody>
      </p:sp>
      <p:sp>
        <p:nvSpPr>
          <p:cNvPr id="16" name="文本框 15"/>
          <p:cNvSpPr txBox="1"/>
          <p:nvPr/>
        </p:nvSpPr>
        <p:spPr>
          <a:xfrm>
            <a:off x="5140325" y="5923915"/>
            <a:ext cx="1679575" cy="368300"/>
          </a:xfrm>
          <a:prstGeom prst="rect">
            <a:avLst/>
          </a:prstGeom>
          <a:noFill/>
        </p:spPr>
        <p:txBody>
          <a:bodyPr wrap="square" rtlCol="0">
            <a:spAutoFit/>
          </a:bodyPr>
          <a:p>
            <a:pPr algn="ctr"/>
            <a:r>
              <a:rPr lang="zh-CN" altLang="en-US">
                <a:solidFill>
                  <a:srgbClr val="FDF731"/>
                </a:solidFill>
              </a:rPr>
              <a:t>闭环线程</a:t>
            </a:r>
            <a:endParaRPr lang="zh-CN" altLang="en-US">
              <a:solidFill>
                <a:srgbClr val="FDF731"/>
              </a:solidFill>
            </a:endParaRPr>
          </a:p>
        </p:txBody>
      </p:sp>
      <p:pic>
        <p:nvPicPr>
          <p:cNvPr id="10" name="图片 9"/>
          <p:cNvPicPr>
            <a:picLocks noChangeAspect="1"/>
          </p:cNvPicPr>
          <p:nvPr/>
        </p:nvPicPr>
        <p:blipFill>
          <a:blip r:embed="rId8"/>
          <a:stretch>
            <a:fillRect/>
          </a:stretch>
        </p:blipFill>
        <p:spPr>
          <a:xfrm>
            <a:off x="2293620" y="3208655"/>
            <a:ext cx="7934325" cy="243840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9" name="直角上箭头 8"/>
          <p:cNvSpPr/>
          <p:nvPr/>
        </p:nvSpPr>
        <p:spPr>
          <a:xfrm rot="10800000" flipH="1">
            <a:off x="2788920" y="2197735"/>
            <a:ext cx="1076325" cy="795655"/>
          </a:xfrm>
          <a:prstGeom prst="bentUpArrow">
            <a:avLst>
              <a:gd name="adj1" fmla="val 8831"/>
              <a:gd name="adj2" fmla="val 10724"/>
              <a:gd name="adj3" fmla="val 26862"/>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图片21"/>
          <p:cNvPicPr>
            <a:picLocks noChangeAspect="1"/>
          </p:cNvPicPr>
          <p:nvPr/>
        </p:nvPicPr>
        <p:blipFill>
          <a:blip r:embed="rId6"/>
          <a:stretch>
            <a:fillRect/>
          </a:stretch>
        </p:blipFill>
        <p:spPr>
          <a:xfrm>
            <a:off x="183515" y="3047365"/>
            <a:ext cx="6332855" cy="3241675"/>
          </a:xfrm>
          <a:prstGeom prst="rect">
            <a:avLst/>
          </a:prstGeom>
        </p:spPr>
      </p:pic>
      <p:sp>
        <p:nvSpPr>
          <p:cNvPr id="17" name="文本框 16"/>
          <p:cNvSpPr txBox="1"/>
          <p:nvPr/>
        </p:nvSpPr>
        <p:spPr>
          <a:xfrm>
            <a:off x="2804795" y="6289040"/>
            <a:ext cx="151574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ORB-SLAM2代码框架</a:t>
            </a:r>
            <a:endParaRPr lang="zh-CN" sz="1000" b="0">
              <a:solidFill>
                <a:schemeClr val="bg1"/>
              </a:solidFill>
              <a:latin typeface="+mn-ea"/>
            </a:endParaRPr>
          </a:p>
        </p:txBody>
      </p:sp>
      <p:pic>
        <p:nvPicPr>
          <p:cNvPr id="18" name="图片 17" descr="捕获"/>
          <p:cNvPicPr>
            <a:picLocks noChangeAspect="1"/>
          </p:cNvPicPr>
          <p:nvPr/>
        </p:nvPicPr>
        <p:blipFill>
          <a:blip r:embed="rId7"/>
          <a:stretch>
            <a:fillRect/>
          </a:stretch>
        </p:blipFill>
        <p:spPr>
          <a:xfrm>
            <a:off x="6800850" y="525780"/>
            <a:ext cx="5254625" cy="5944235"/>
          </a:xfrm>
          <a:prstGeom prst="rect">
            <a:avLst/>
          </a:prstGeom>
        </p:spPr>
      </p:pic>
      <p:sp>
        <p:nvSpPr>
          <p:cNvPr id="19" name="文本框 18"/>
          <p:cNvSpPr txBox="1"/>
          <p:nvPr/>
        </p:nvSpPr>
        <p:spPr>
          <a:xfrm>
            <a:off x="7092950" y="135255"/>
            <a:ext cx="164465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ORB-SLAM2核心库文件</a:t>
            </a:r>
            <a:endParaRPr lang="zh-CN" sz="1000" b="0">
              <a:solidFill>
                <a:schemeClr val="bg1"/>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pic>
        <p:nvPicPr>
          <p:cNvPr id="4" name="图片 3" descr="图片23"/>
          <p:cNvPicPr>
            <a:picLocks noChangeAspect="1"/>
          </p:cNvPicPr>
          <p:nvPr/>
        </p:nvPicPr>
        <p:blipFill>
          <a:blip r:embed="rId6"/>
          <a:stretch>
            <a:fillRect/>
          </a:stretch>
        </p:blipFill>
        <p:spPr>
          <a:xfrm>
            <a:off x="3962400" y="1189990"/>
            <a:ext cx="7905750" cy="4768215"/>
          </a:xfrm>
          <a:prstGeom prst="rect">
            <a:avLst/>
          </a:prstGeom>
        </p:spPr>
      </p:pic>
      <p:sp>
        <p:nvSpPr>
          <p:cNvPr id="5" name="文本框 4"/>
          <p:cNvSpPr txBox="1"/>
          <p:nvPr/>
        </p:nvSpPr>
        <p:spPr>
          <a:xfrm>
            <a:off x="7096125" y="5958205"/>
            <a:ext cx="77660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System类</a:t>
            </a:r>
            <a:endParaRPr lang="zh-CN" sz="1000" b="0">
              <a:solidFill>
                <a:schemeClr val="bg1"/>
              </a:solidFill>
              <a:latin typeface="+mn-ea"/>
            </a:endParaRPr>
          </a:p>
        </p:txBody>
      </p:sp>
      <p:sp>
        <p:nvSpPr>
          <p:cNvPr id="7" name="文本框 6"/>
          <p:cNvSpPr txBox="1"/>
          <p:nvPr/>
        </p:nvSpPr>
        <p:spPr>
          <a:xfrm>
            <a:off x="1137920" y="4258310"/>
            <a:ext cx="2510155" cy="1322070"/>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System类是整个ORB-SLAM2核心库的顶层接口，Examples文件夹中所有例程的main()函数都会创建一个System类的对象。</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8" name="文本框 7"/>
          <p:cNvSpPr txBox="1"/>
          <p:nvPr/>
        </p:nvSpPr>
        <p:spPr>
          <a:xfrm>
            <a:off x="6283960" y="4044315"/>
            <a:ext cx="266700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Map、MapPoint、Frame和KeyFrame类</a:t>
            </a:r>
            <a:endParaRPr lang="zh-CN" sz="1000" b="0">
              <a:solidFill>
                <a:schemeClr val="bg1"/>
              </a:solidFill>
              <a:latin typeface="+mn-ea"/>
            </a:endParaRPr>
          </a:p>
        </p:txBody>
      </p:sp>
      <p:pic>
        <p:nvPicPr>
          <p:cNvPr id="9" name="图片 8" descr="图片24"/>
          <p:cNvPicPr>
            <a:picLocks noChangeAspect="1"/>
          </p:cNvPicPr>
          <p:nvPr/>
        </p:nvPicPr>
        <p:blipFill>
          <a:blip r:embed="rId6"/>
          <a:stretch>
            <a:fillRect/>
          </a:stretch>
        </p:blipFill>
        <p:spPr>
          <a:xfrm>
            <a:off x="4151630" y="871855"/>
            <a:ext cx="7012940" cy="3172460"/>
          </a:xfrm>
          <a:prstGeom prst="rect">
            <a:avLst/>
          </a:prstGeom>
        </p:spPr>
      </p:pic>
      <p:sp>
        <p:nvSpPr>
          <p:cNvPr id="10" name="文本框 9"/>
          <p:cNvSpPr txBox="1"/>
          <p:nvPr/>
        </p:nvSpPr>
        <p:spPr>
          <a:xfrm>
            <a:off x="744220" y="4696460"/>
            <a:ext cx="10978515" cy="1630045"/>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地图数据结构涉及到的4个类Map、MapPoint、Frame和KeyFrame之间的关系是错综复杂的，各个类之间既互相调用又互相包含。</a:t>
            </a:r>
            <a:endParaRPr lang="zh-CN" sz="1000" b="1">
              <a:solidFill>
                <a:srgbClr val="FFFF00"/>
              </a:solidFill>
              <a:latin typeface="+mn-ea"/>
            </a:endParaRPr>
          </a:p>
          <a:p>
            <a:pPr indent="0">
              <a:lnSpc>
                <a:spcPct val="200000"/>
              </a:lnSpc>
              <a:buFont typeface="Wingdings" panose="05000000000000000000" charset="0"/>
              <a:buNone/>
            </a:pPr>
            <a:endParaRPr lang="zh-CN" sz="1000" b="1">
              <a:solidFill>
                <a:srgbClr val="FFFF00"/>
              </a:solidFill>
              <a:latin typeface="+mn-ea"/>
            </a:endParaRPr>
          </a:p>
          <a:p>
            <a:pPr indent="0">
              <a:lnSpc>
                <a:spcPct val="200000"/>
              </a:lnSpc>
              <a:buFont typeface="Wingdings" panose="05000000000000000000" charset="0"/>
              <a:buNone/>
            </a:pPr>
            <a:r>
              <a:rPr lang="zh-CN" sz="1000" b="1">
                <a:solidFill>
                  <a:srgbClr val="FFFF00"/>
                </a:solidFill>
                <a:latin typeface="+mn-ea"/>
              </a:rPr>
              <a:t>每个从传感器输入的图像（Image）都会建立一个对应的Frame，经过追踪线程中的特征提取、特征匹配、三角化重建等处理，每个Frame都包含许多个MapPoint。通过关键帧筛选机制，将符合要求的一些Frame筛选出来成为KeyFrame，同时原Frame包含的MapPoint也要经过严苛地筛选后成为KeyFrame中的MapPoint。而KeyFrame中的MapPoint经过进一步的筛选后成为Map中的MapPoint，这些MapPoint和KeyFrame共同构成了整个Map。</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文本框 3"/>
          <p:cNvSpPr txBox="1"/>
          <p:nvPr/>
        </p:nvSpPr>
        <p:spPr>
          <a:xfrm>
            <a:off x="6651625" y="4464685"/>
            <a:ext cx="87122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Initializer类</a:t>
            </a:r>
            <a:endParaRPr lang="zh-CN" sz="1000" b="0">
              <a:solidFill>
                <a:schemeClr val="bg1"/>
              </a:solidFill>
              <a:latin typeface="+mn-ea"/>
            </a:endParaRPr>
          </a:p>
        </p:txBody>
      </p:sp>
      <p:pic>
        <p:nvPicPr>
          <p:cNvPr id="5" name="图片 4" descr="图片25"/>
          <p:cNvPicPr>
            <a:picLocks noChangeAspect="1"/>
          </p:cNvPicPr>
          <p:nvPr/>
        </p:nvPicPr>
        <p:blipFill>
          <a:blip r:embed="rId6"/>
          <a:stretch>
            <a:fillRect/>
          </a:stretch>
        </p:blipFill>
        <p:spPr>
          <a:xfrm>
            <a:off x="3710305" y="1285240"/>
            <a:ext cx="7348855" cy="3180715"/>
          </a:xfrm>
          <a:prstGeom prst="rect">
            <a:avLst/>
          </a:prstGeom>
        </p:spPr>
      </p:pic>
      <p:sp>
        <p:nvSpPr>
          <p:cNvPr id="7" name="文本框 6"/>
          <p:cNvSpPr txBox="1"/>
          <p:nvPr/>
        </p:nvSpPr>
        <p:spPr>
          <a:xfrm>
            <a:off x="3397250" y="5287010"/>
            <a:ext cx="4507865" cy="706755"/>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由于双目或RGB-D的地图初始化就简单多了，就没有封装成专门的类。而单目SLAM的地图初始化比较复杂，所以被封装成了一个专门的Initializer类。</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8" name="文本框 7"/>
          <p:cNvSpPr txBox="1"/>
          <p:nvPr/>
        </p:nvSpPr>
        <p:spPr>
          <a:xfrm>
            <a:off x="6717665" y="4399915"/>
            <a:ext cx="154178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KeyFrameDatabase类</a:t>
            </a:r>
            <a:endParaRPr lang="zh-CN" sz="1000" b="0">
              <a:solidFill>
                <a:schemeClr val="bg1"/>
              </a:solidFill>
              <a:latin typeface="+mn-ea"/>
            </a:endParaRPr>
          </a:p>
        </p:txBody>
      </p:sp>
      <p:pic>
        <p:nvPicPr>
          <p:cNvPr id="9" name="图片 8" descr="图片26"/>
          <p:cNvPicPr>
            <a:picLocks noChangeAspect="1"/>
          </p:cNvPicPr>
          <p:nvPr/>
        </p:nvPicPr>
        <p:blipFill>
          <a:blip r:embed="rId6"/>
          <a:stretch>
            <a:fillRect/>
          </a:stretch>
        </p:blipFill>
        <p:spPr>
          <a:xfrm>
            <a:off x="3778250" y="1285240"/>
            <a:ext cx="7440930" cy="3114675"/>
          </a:xfrm>
          <a:prstGeom prst="rect">
            <a:avLst/>
          </a:prstGeom>
        </p:spPr>
      </p:pic>
      <p:sp>
        <p:nvSpPr>
          <p:cNvPr id="10" name="文本框 9"/>
          <p:cNvSpPr txBox="1"/>
          <p:nvPr/>
        </p:nvSpPr>
        <p:spPr>
          <a:xfrm>
            <a:off x="4075430" y="5408930"/>
            <a:ext cx="3703955" cy="706755"/>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词袋模型包括离线字典、在线数据库和应用3部分，这里的KeyFrameDatabase类就是来实现在线数据库的。</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文本框 3"/>
          <p:cNvSpPr txBox="1"/>
          <p:nvPr/>
        </p:nvSpPr>
        <p:spPr>
          <a:xfrm>
            <a:off x="6437630" y="4121785"/>
            <a:ext cx="222885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ORBextractor和ORBmatcher类</a:t>
            </a:r>
            <a:endParaRPr lang="zh-CN" sz="1000" b="0">
              <a:solidFill>
                <a:schemeClr val="bg1"/>
              </a:solidFill>
              <a:latin typeface="+mn-ea"/>
            </a:endParaRPr>
          </a:p>
        </p:txBody>
      </p:sp>
      <p:pic>
        <p:nvPicPr>
          <p:cNvPr id="5" name="图片 4" descr="图片27"/>
          <p:cNvPicPr>
            <a:picLocks noChangeAspect="1"/>
          </p:cNvPicPr>
          <p:nvPr/>
        </p:nvPicPr>
        <p:blipFill>
          <a:blip r:embed="rId6"/>
          <a:stretch>
            <a:fillRect/>
          </a:stretch>
        </p:blipFill>
        <p:spPr>
          <a:xfrm>
            <a:off x="3703955" y="1399540"/>
            <a:ext cx="7507605" cy="2722245"/>
          </a:xfrm>
          <a:prstGeom prst="rect">
            <a:avLst/>
          </a:prstGeom>
        </p:spPr>
      </p:pic>
      <p:sp>
        <p:nvSpPr>
          <p:cNvPr id="7" name="文本框 6"/>
          <p:cNvSpPr txBox="1"/>
          <p:nvPr/>
        </p:nvSpPr>
        <p:spPr>
          <a:xfrm>
            <a:off x="3703955" y="4920615"/>
            <a:ext cx="4759325" cy="1322070"/>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ORBextractor和ORBmatcher类分别对应于ORB特征提取和ORB特征匹配。其实在OpenCV中有关于ORB特征提取和匹配的实现，只不过这里ORB-SLAM的作者为了满足SLAM应用中的实际需求，重写了ORB特征提取和ORB特征匹配的实现。</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8" name="文本框 7"/>
          <p:cNvSpPr txBox="1"/>
          <p:nvPr/>
        </p:nvSpPr>
        <p:spPr>
          <a:xfrm>
            <a:off x="6466840" y="4420235"/>
            <a:ext cx="100076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PnPsolver类</a:t>
            </a:r>
            <a:endParaRPr lang="zh-CN" sz="1000" b="0">
              <a:solidFill>
                <a:schemeClr val="bg1"/>
              </a:solidFill>
              <a:latin typeface="+mn-ea"/>
            </a:endParaRPr>
          </a:p>
        </p:txBody>
      </p:sp>
      <p:pic>
        <p:nvPicPr>
          <p:cNvPr id="9" name="图片 8" descr="图片28"/>
          <p:cNvPicPr>
            <a:picLocks noChangeAspect="1"/>
          </p:cNvPicPr>
          <p:nvPr/>
        </p:nvPicPr>
        <p:blipFill>
          <a:blip r:embed="rId6"/>
          <a:stretch>
            <a:fillRect/>
          </a:stretch>
        </p:blipFill>
        <p:spPr>
          <a:xfrm>
            <a:off x="3165475" y="1285240"/>
            <a:ext cx="8660765" cy="3134995"/>
          </a:xfrm>
          <a:prstGeom prst="rect">
            <a:avLst/>
          </a:prstGeom>
        </p:spPr>
      </p:pic>
      <p:sp>
        <p:nvSpPr>
          <p:cNvPr id="10" name="文本框 9"/>
          <p:cNvSpPr txBox="1"/>
          <p:nvPr/>
        </p:nvSpPr>
        <p:spPr>
          <a:xfrm>
            <a:off x="3279775" y="5195570"/>
            <a:ext cx="3051175" cy="706755"/>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在ORB-SLAM中采用RANSAC+EPnP的方式求解PnP问题，具体过程被封装在PnPsolver类。</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3D3D"/>
                </a:solidFill>
              </a:rPr>
              <a:t>单目（鱼眼</a:t>
            </a:r>
            <a:r>
              <a:rPr lang="en-US" altLang="zh-CN" sz="1400" b="0">
                <a:solidFill>
                  <a:srgbClr val="FF3D3D"/>
                </a:solidFill>
              </a:rPr>
              <a:t>/</a:t>
            </a:r>
            <a:r>
              <a:rPr lang="zh-CN" altLang="en-US" sz="1400" b="0">
                <a:solidFill>
                  <a:srgbClr val="FF3D3D"/>
                </a:solidFill>
              </a:rPr>
              <a:t>全景</a:t>
            </a:r>
            <a:r>
              <a:rPr lang="zh-CN" sz="1400" b="0">
                <a:solidFill>
                  <a:srgbClr val="FF3D3D"/>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24" name="图片 23"/>
          <p:cNvPicPr>
            <a:picLocks noChangeAspect="1"/>
          </p:cNvPicPr>
          <p:nvPr/>
        </p:nvPicPr>
        <p:blipFill>
          <a:blip r:embed="rId7"/>
          <a:stretch>
            <a:fillRect/>
          </a:stretch>
        </p:blipFill>
        <p:spPr>
          <a:xfrm flipH="1" flipV="1">
            <a:off x="5276850" y="1461770"/>
            <a:ext cx="3195320" cy="2323465"/>
          </a:xfrm>
          <a:prstGeom prst="rect">
            <a:avLst/>
          </a:prstGeom>
        </p:spPr>
      </p:pic>
      <p:pic>
        <p:nvPicPr>
          <p:cNvPr id="25" name="图片 24"/>
          <p:cNvPicPr>
            <a:picLocks noChangeAspect="1"/>
          </p:cNvPicPr>
          <p:nvPr/>
        </p:nvPicPr>
        <p:blipFill>
          <a:blip r:embed="rId8"/>
          <a:stretch>
            <a:fillRect/>
          </a:stretch>
        </p:blipFill>
        <p:spPr>
          <a:xfrm>
            <a:off x="5572125" y="4021455"/>
            <a:ext cx="2458085" cy="2202180"/>
          </a:xfrm>
          <a:prstGeom prst="rect">
            <a:avLst/>
          </a:prstGeom>
        </p:spPr>
      </p:pic>
      <p:pic>
        <p:nvPicPr>
          <p:cNvPr id="26" name="图片 25"/>
          <p:cNvPicPr>
            <a:picLocks noChangeAspect="1"/>
          </p:cNvPicPr>
          <p:nvPr/>
        </p:nvPicPr>
        <p:blipFill>
          <a:blip r:embed="rId9"/>
          <a:stretch>
            <a:fillRect/>
          </a:stretch>
        </p:blipFill>
        <p:spPr>
          <a:xfrm>
            <a:off x="1279525" y="4014470"/>
            <a:ext cx="3450590" cy="2209165"/>
          </a:xfrm>
          <a:prstGeom prst="rect">
            <a:avLst/>
          </a:prstGeom>
        </p:spPr>
      </p:pic>
      <p:pic>
        <p:nvPicPr>
          <p:cNvPr id="27" name="图片 26"/>
          <p:cNvPicPr>
            <a:picLocks noChangeAspect="1"/>
          </p:cNvPicPr>
          <p:nvPr/>
        </p:nvPicPr>
        <p:blipFill>
          <a:blip r:embed="rId10"/>
          <a:stretch>
            <a:fillRect/>
          </a:stretch>
        </p:blipFill>
        <p:spPr>
          <a:xfrm>
            <a:off x="8532495" y="3884930"/>
            <a:ext cx="3000375" cy="2461895"/>
          </a:xfrm>
          <a:prstGeom prst="rect">
            <a:avLst/>
          </a:prstGeom>
        </p:spPr>
      </p:pic>
      <p:sp>
        <p:nvSpPr>
          <p:cNvPr id="28" name="文本框 27"/>
          <p:cNvSpPr txBox="1"/>
          <p:nvPr/>
        </p:nvSpPr>
        <p:spPr>
          <a:xfrm>
            <a:off x="8721090" y="2131695"/>
            <a:ext cx="2889250" cy="977265"/>
          </a:xfrm>
          <a:prstGeom prst="rect">
            <a:avLst/>
          </a:prstGeom>
          <a:noFill/>
        </p:spPr>
        <p:txBody>
          <a:bodyPr wrap="square" rtlCol="0">
            <a:spAutoFit/>
          </a:bodyPr>
          <a:p>
            <a:pPr indent="0" algn="l">
              <a:lnSpc>
                <a:spcPct val="180000"/>
              </a:lnSpc>
              <a:buFont typeface="Wingdings" panose="05000000000000000000" charset="0"/>
              <a:buNone/>
            </a:pPr>
            <a:r>
              <a:rPr lang="zh-CN" altLang="en-US" sz="1600" b="1">
                <a:solidFill>
                  <a:srgbClr val="FFFF00"/>
                </a:solidFill>
              </a:rPr>
              <a:t>成像原理：</a:t>
            </a:r>
            <a:endParaRPr lang="zh-CN" altLang="en-US" sz="1600" b="1">
              <a:solidFill>
                <a:srgbClr val="FFFF00"/>
              </a:solidFill>
            </a:endParaRPr>
          </a:p>
          <a:p>
            <a:pPr indent="0" algn="l">
              <a:lnSpc>
                <a:spcPct val="180000"/>
              </a:lnSpc>
              <a:buFont typeface="Wingdings" panose="05000000000000000000" charset="0"/>
              <a:buNone/>
            </a:pPr>
            <a:r>
              <a:rPr lang="zh-CN" altLang="en-US" sz="1600" u="sng">
                <a:solidFill>
                  <a:srgbClr val="FFFF00"/>
                </a:solidFill>
              </a:rPr>
              <a:t>入射光线</a:t>
            </a:r>
            <a:r>
              <a:rPr lang="zh-CN" altLang="en-US" sz="1600">
                <a:solidFill>
                  <a:srgbClr val="FFFF00"/>
                </a:solidFill>
              </a:rPr>
              <a:t>被</a:t>
            </a:r>
            <a:r>
              <a:rPr lang="zh-CN" altLang="en-US" sz="1600" u="sng">
                <a:solidFill>
                  <a:srgbClr val="FFFF00"/>
                </a:solidFill>
              </a:rPr>
              <a:t>成像芯片</a:t>
            </a:r>
            <a:r>
              <a:rPr lang="zh-CN" altLang="en-US" sz="1600">
                <a:solidFill>
                  <a:srgbClr val="FFFF00"/>
                </a:solidFill>
              </a:rPr>
              <a:t>捕获</a:t>
            </a:r>
            <a:endParaRPr lang="zh-CN" altLang="en-US" sz="1600">
              <a:solidFill>
                <a:srgbClr val="FFFF00"/>
              </a:solidFill>
            </a:endParaRPr>
          </a:p>
        </p:txBody>
      </p:sp>
      <p:sp>
        <p:nvSpPr>
          <p:cNvPr id="29" name="文本框 28"/>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关于相机原理的具体讲解，请阅读书本第</a:t>
            </a:r>
            <a:r>
              <a:rPr lang="en-US" altLang="zh-CN" sz="1000" b="0">
                <a:solidFill>
                  <a:srgbClr val="FFFF00"/>
                </a:solidFill>
                <a:latin typeface="+mn-ea"/>
              </a:rPr>
              <a:t>4</a:t>
            </a:r>
            <a:r>
              <a:rPr lang="zh-CN" altLang="en-US" sz="1000" b="0">
                <a:solidFill>
                  <a:srgbClr val="FFFF00"/>
                </a:solidFill>
                <a:latin typeface="+mn-ea"/>
              </a:rPr>
              <a:t>章的内容</a:t>
            </a:r>
            <a:endParaRPr lang="zh-CN" altLang="en-US" sz="1000" b="0">
              <a:solidFill>
                <a:srgbClr val="FFFF00"/>
              </a:solidFill>
              <a:latin typeface="+mn-ea"/>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linds(horizontal)">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P spid="28" grpId="0"/>
      <p:bldP spid="34" grpId="0" animBg="1"/>
      <p:bldP spid="12"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4" name="文本框 3"/>
          <p:cNvSpPr txBox="1"/>
          <p:nvPr/>
        </p:nvSpPr>
        <p:spPr>
          <a:xfrm>
            <a:off x="6797675" y="5512435"/>
            <a:ext cx="100076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Sim3Solver类</a:t>
            </a:r>
            <a:endParaRPr lang="zh-CN" sz="1000" b="0">
              <a:solidFill>
                <a:schemeClr val="bg1"/>
              </a:solidFill>
              <a:latin typeface="+mn-ea"/>
            </a:endParaRPr>
          </a:p>
        </p:txBody>
      </p:sp>
      <p:pic>
        <p:nvPicPr>
          <p:cNvPr id="5" name="图片 4" descr="图片29"/>
          <p:cNvPicPr>
            <a:picLocks noChangeAspect="1"/>
          </p:cNvPicPr>
          <p:nvPr/>
        </p:nvPicPr>
        <p:blipFill>
          <a:blip r:embed="rId6"/>
          <a:stretch>
            <a:fillRect/>
          </a:stretch>
        </p:blipFill>
        <p:spPr>
          <a:xfrm>
            <a:off x="3237865" y="1210310"/>
            <a:ext cx="8582025" cy="4302125"/>
          </a:xfrm>
          <a:prstGeom prst="rect">
            <a:avLst/>
          </a:prstGeom>
        </p:spPr>
      </p:pic>
      <p:sp>
        <p:nvSpPr>
          <p:cNvPr id="7" name="文本框 6"/>
          <p:cNvSpPr txBox="1"/>
          <p:nvPr/>
        </p:nvSpPr>
        <p:spPr>
          <a:xfrm>
            <a:off x="3110230" y="6065520"/>
            <a:ext cx="4746625" cy="706755"/>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rPr>
              <a:t>在闭环线程中，当检测到回环候选帧后，要计算回环候选帧与当前关键帧之间的相似变换Sim3便于后续的回环融合，求解Sim3的过程被封装在Sim3Solver类。</a:t>
            </a:r>
            <a:endParaRPr lang="zh-CN" sz="1000" b="1">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8" name="文本框 7"/>
          <p:cNvSpPr txBox="1"/>
          <p:nvPr/>
        </p:nvSpPr>
        <p:spPr>
          <a:xfrm>
            <a:off x="3877310" y="5927090"/>
            <a:ext cx="100076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Optimizer类</a:t>
            </a:r>
            <a:endParaRPr lang="zh-CN" sz="1000" b="0">
              <a:solidFill>
                <a:schemeClr val="bg1"/>
              </a:solidFill>
              <a:latin typeface="+mn-ea"/>
            </a:endParaRPr>
          </a:p>
        </p:txBody>
      </p:sp>
      <p:pic>
        <p:nvPicPr>
          <p:cNvPr id="9" name="图片 8" descr="图片30"/>
          <p:cNvPicPr>
            <a:picLocks noChangeAspect="1"/>
          </p:cNvPicPr>
          <p:nvPr/>
        </p:nvPicPr>
        <p:blipFill>
          <a:blip r:embed="rId6"/>
          <a:stretch>
            <a:fillRect/>
          </a:stretch>
        </p:blipFill>
        <p:spPr>
          <a:xfrm>
            <a:off x="772795" y="3160395"/>
            <a:ext cx="7506970" cy="2766695"/>
          </a:xfrm>
          <a:prstGeom prst="rect">
            <a:avLst/>
          </a:prstGeom>
        </p:spPr>
      </p:pic>
      <p:sp>
        <p:nvSpPr>
          <p:cNvPr id="10" name="文本框 9"/>
          <p:cNvSpPr txBox="1"/>
          <p:nvPr/>
        </p:nvSpPr>
        <p:spPr>
          <a:xfrm>
            <a:off x="8482330" y="3778250"/>
            <a:ext cx="3601720" cy="1630045"/>
          </a:xfrm>
          <a:prstGeom prst="rect">
            <a:avLst/>
          </a:prstGeom>
          <a:solidFill>
            <a:schemeClr val="accent3">
              <a:lumMod val="50000"/>
            </a:schemeClr>
          </a:solidFill>
          <a:ln w="9525">
            <a:noFill/>
          </a:ln>
        </p:spPr>
        <p:txBody>
          <a:bodyPr wrap="square">
            <a:spAutoFit/>
          </a:bodyPr>
          <a:p>
            <a:pPr marL="171450" indent="-171450">
              <a:lnSpc>
                <a:spcPct val="200000"/>
              </a:lnSpc>
              <a:buFont typeface="Wingdings" panose="05000000000000000000" charset="0"/>
              <a:buChar char="n"/>
            </a:pPr>
            <a:r>
              <a:rPr lang="zh-CN" sz="1000" b="1">
                <a:solidFill>
                  <a:srgbClr val="FFFF00"/>
                </a:solidFill>
                <a:latin typeface="+mn-ea"/>
              </a:rPr>
              <a:t>当前帧位姿优化：PoseOptimization()</a:t>
            </a:r>
            <a:endParaRPr lang="zh-CN" sz="1000" b="1">
              <a:solidFill>
                <a:srgbClr val="FFFF00"/>
              </a:solidFill>
              <a:latin typeface="+mn-ea"/>
            </a:endParaRPr>
          </a:p>
          <a:p>
            <a:pPr marL="171450" indent="-171450">
              <a:lnSpc>
                <a:spcPct val="200000"/>
              </a:lnSpc>
              <a:buFont typeface="Wingdings" panose="05000000000000000000" charset="0"/>
              <a:buChar char="n"/>
            </a:pPr>
            <a:r>
              <a:rPr lang="zh-CN" sz="1000" b="1">
                <a:solidFill>
                  <a:srgbClr val="FFFF00"/>
                </a:solidFill>
                <a:latin typeface="+mn-ea"/>
              </a:rPr>
              <a:t>闭环帧间位姿优化：OptimizeSim3()</a:t>
            </a:r>
            <a:endParaRPr lang="zh-CN" sz="1000" b="1">
              <a:solidFill>
                <a:srgbClr val="FFFF00"/>
              </a:solidFill>
              <a:latin typeface="+mn-ea"/>
            </a:endParaRPr>
          </a:p>
          <a:p>
            <a:pPr marL="171450" indent="-171450">
              <a:lnSpc>
                <a:spcPct val="200000"/>
              </a:lnSpc>
              <a:buFont typeface="Wingdings" panose="05000000000000000000" charset="0"/>
              <a:buChar char="n"/>
            </a:pPr>
            <a:r>
              <a:rPr lang="zh-CN" sz="1000" b="1">
                <a:solidFill>
                  <a:srgbClr val="FFFF00"/>
                </a:solidFill>
                <a:latin typeface="+mn-ea"/>
              </a:rPr>
              <a:t>局部BA优化：LocalBundleAdjustment()</a:t>
            </a:r>
            <a:endParaRPr lang="zh-CN" sz="1000" b="1">
              <a:solidFill>
                <a:srgbClr val="FFFF00"/>
              </a:solidFill>
              <a:latin typeface="+mn-ea"/>
            </a:endParaRPr>
          </a:p>
          <a:p>
            <a:pPr marL="171450" indent="-171450">
              <a:lnSpc>
                <a:spcPct val="200000"/>
              </a:lnSpc>
              <a:buFont typeface="Wingdings" panose="05000000000000000000" charset="0"/>
              <a:buChar char="n"/>
            </a:pPr>
            <a:r>
              <a:rPr lang="zh-CN" sz="1000" b="1">
                <a:solidFill>
                  <a:srgbClr val="FFFF00"/>
                </a:solidFill>
                <a:latin typeface="+mn-ea"/>
              </a:rPr>
              <a:t>全局BA优化（简化版）：OptimizeEssentialGraph()</a:t>
            </a:r>
            <a:endParaRPr lang="zh-CN" sz="1000" b="1">
              <a:solidFill>
                <a:srgbClr val="FFFF00"/>
              </a:solidFill>
              <a:latin typeface="+mn-ea"/>
            </a:endParaRPr>
          </a:p>
          <a:p>
            <a:pPr marL="171450" indent="-171450">
              <a:lnSpc>
                <a:spcPct val="200000"/>
              </a:lnSpc>
              <a:buFont typeface="Wingdings" panose="05000000000000000000" charset="0"/>
              <a:buChar char="n"/>
            </a:pPr>
            <a:r>
              <a:rPr lang="zh-CN" sz="1000" b="1">
                <a:solidFill>
                  <a:srgbClr val="FFFF00"/>
                </a:solidFill>
                <a:latin typeface="+mn-ea"/>
                <a:sym typeface="+mn-ea"/>
              </a:rPr>
              <a:t>全局BA优化（完整版）：GlobalBundleAdjustemnt()</a:t>
            </a:r>
            <a:endParaRPr lang="zh-CN" sz="1000" b="1">
              <a:solidFill>
                <a:srgbClr val="FFFF00"/>
              </a:solidFill>
              <a:latin typeface="+mn-ea"/>
              <a:sym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安装与运行</a:t>
            </a:r>
            <a:endParaRPr lang="zh-CN" altLang="en-US" sz="1400" b="0">
              <a:solidFill>
                <a:schemeClr val="bg1"/>
              </a:solidFill>
              <a:latin typeface="+mn-ea"/>
            </a:endParaRPr>
          </a:p>
        </p:txBody>
      </p:sp>
      <p:pic>
        <p:nvPicPr>
          <p:cNvPr id="4" name="图片 3" descr="图片31"/>
          <p:cNvPicPr>
            <a:picLocks noChangeAspect="1"/>
          </p:cNvPicPr>
          <p:nvPr/>
        </p:nvPicPr>
        <p:blipFill>
          <a:blip r:embed="rId6"/>
          <a:stretch>
            <a:fillRect/>
          </a:stretch>
        </p:blipFill>
        <p:spPr>
          <a:xfrm>
            <a:off x="5360035" y="533400"/>
            <a:ext cx="5751195" cy="1675130"/>
          </a:xfrm>
          <a:prstGeom prst="rect">
            <a:avLst/>
          </a:prstGeom>
        </p:spPr>
      </p:pic>
      <p:pic>
        <p:nvPicPr>
          <p:cNvPr id="5" name="图片 4" descr="图片32"/>
          <p:cNvPicPr>
            <a:picLocks noChangeAspect="1"/>
          </p:cNvPicPr>
          <p:nvPr/>
        </p:nvPicPr>
        <p:blipFill>
          <a:blip r:embed="rId7"/>
          <a:stretch>
            <a:fillRect/>
          </a:stretch>
        </p:blipFill>
        <p:spPr>
          <a:xfrm>
            <a:off x="5360035" y="2373630"/>
            <a:ext cx="5185410" cy="1668145"/>
          </a:xfrm>
          <a:prstGeom prst="rect">
            <a:avLst/>
          </a:prstGeom>
        </p:spPr>
      </p:pic>
      <p:pic>
        <p:nvPicPr>
          <p:cNvPr id="7" name="图片 6" descr="图片33"/>
          <p:cNvPicPr>
            <a:picLocks noChangeAspect="1"/>
          </p:cNvPicPr>
          <p:nvPr/>
        </p:nvPicPr>
        <p:blipFill>
          <a:blip r:embed="rId8"/>
          <a:stretch>
            <a:fillRect/>
          </a:stretch>
        </p:blipFill>
        <p:spPr>
          <a:xfrm>
            <a:off x="5360035" y="4166870"/>
            <a:ext cx="6162675" cy="2279650"/>
          </a:xfrm>
          <a:prstGeom prst="rect">
            <a:avLst/>
          </a:prstGeom>
        </p:spPr>
      </p:pic>
      <p:sp>
        <p:nvSpPr>
          <p:cNvPr id="12" name="文本框 11"/>
          <p:cNvSpPr txBox="1"/>
          <p:nvPr/>
        </p:nvSpPr>
        <p:spPr>
          <a:xfrm>
            <a:off x="4075430" y="1254760"/>
            <a:ext cx="100076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Tracking类</a:t>
            </a:r>
            <a:endParaRPr lang="zh-CN" sz="1000" b="0">
              <a:solidFill>
                <a:schemeClr val="bg1"/>
              </a:solidFill>
              <a:latin typeface="+mn-ea"/>
            </a:endParaRPr>
          </a:p>
        </p:txBody>
      </p:sp>
      <p:sp>
        <p:nvSpPr>
          <p:cNvPr id="14" name="文本框 13"/>
          <p:cNvSpPr txBox="1"/>
          <p:nvPr/>
        </p:nvSpPr>
        <p:spPr>
          <a:xfrm>
            <a:off x="4075430" y="3100705"/>
            <a:ext cx="128460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LocalMapping类</a:t>
            </a:r>
            <a:endParaRPr lang="zh-CN" sz="1000" b="0">
              <a:solidFill>
                <a:schemeClr val="bg1"/>
              </a:solidFill>
              <a:latin typeface="+mn-ea"/>
            </a:endParaRPr>
          </a:p>
        </p:txBody>
      </p:sp>
      <p:sp>
        <p:nvSpPr>
          <p:cNvPr id="16" name="文本框 15"/>
          <p:cNvSpPr txBox="1"/>
          <p:nvPr/>
        </p:nvSpPr>
        <p:spPr>
          <a:xfrm>
            <a:off x="4075430" y="5266690"/>
            <a:ext cx="115506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LoopClosing类</a:t>
            </a:r>
            <a:endParaRPr lang="zh-CN" sz="1000" b="0">
              <a:solidFill>
                <a:schemeClr val="bg1"/>
              </a:solidFill>
              <a:latin typeface="+mn-ea"/>
            </a:endParaRPr>
          </a:p>
        </p:txBody>
      </p:sp>
      <p:sp>
        <p:nvSpPr>
          <p:cNvPr id="17" name="文本框 16"/>
          <p:cNvSpPr txBox="1"/>
          <p:nvPr/>
        </p:nvSpPr>
        <p:spPr>
          <a:xfrm>
            <a:off x="335915" y="3262630"/>
            <a:ext cx="3302000" cy="1014730"/>
          </a:xfrm>
          <a:prstGeom prst="rect">
            <a:avLst/>
          </a:prstGeom>
          <a:solidFill>
            <a:schemeClr val="accent3">
              <a:lumMod val="50000"/>
            </a:schemeClr>
          </a:solidFill>
          <a:ln w="9525">
            <a:noFill/>
          </a:ln>
        </p:spPr>
        <p:txBody>
          <a:bodyPr wrap="square">
            <a:spAutoFit/>
          </a:bodyPr>
          <a:p>
            <a:pPr indent="0">
              <a:lnSpc>
                <a:spcPct val="200000"/>
              </a:lnSpc>
              <a:buFont typeface="Wingdings" panose="05000000000000000000" charset="0"/>
              <a:buNone/>
            </a:pPr>
            <a:r>
              <a:rPr lang="zh-CN" sz="1000" b="1">
                <a:solidFill>
                  <a:srgbClr val="FFFF00"/>
                </a:solidFill>
                <a:latin typeface="+mn-ea"/>
                <a:sym typeface="+mn-ea"/>
              </a:rPr>
              <a:t>系统的</a:t>
            </a:r>
            <a:r>
              <a:rPr lang="en-US" altLang="zh-CN" sz="1000" b="1">
                <a:solidFill>
                  <a:srgbClr val="FFFF00"/>
                </a:solidFill>
                <a:latin typeface="+mn-ea"/>
                <a:sym typeface="+mn-ea"/>
              </a:rPr>
              <a:t>3</a:t>
            </a:r>
            <a:r>
              <a:rPr lang="zh-CN" altLang="en-US" sz="1000" b="1">
                <a:solidFill>
                  <a:srgbClr val="FFFF00"/>
                </a:solidFill>
                <a:latin typeface="+mn-ea"/>
                <a:sym typeface="+mn-ea"/>
              </a:rPr>
              <a:t>个</a:t>
            </a:r>
            <a:r>
              <a:rPr lang="zh-CN" sz="1000" b="1">
                <a:solidFill>
                  <a:srgbClr val="FFFF00"/>
                </a:solidFill>
                <a:latin typeface="+mn-ea"/>
                <a:sym typeface="+mn-ea"/>
              </a:rPr>
              <a:t>主线程</a:t>
            </a:r>
            <a:r>
              <a:rPr lang="zh-CN" sz="1000" b="1" u="sng">
                <a:solidFill>
                  <a:srgbClr val="FFFF00"/>
                </a:solidFill>
                <a:latin typeface="+mn-ea"/>
                <a:sym typeface="+mn-ea"/>
              </a:rPr>
              <a:t>追踪线程</a:t>
            </a:r>
            <a:r>
              <a:rPr lang="zh-CN" sz="1000" b="1">
                <a:solidFill>
                  <a:srgbClr val="FFFF00"/>
                </a:solidFill>
                <a:latin typeface="+mn-ea"/>
                <a:sym typeface="+mn-ea"/>
              </a:rPr>
              <a:t>、</a:t>
            </a:r>
            <a:r>
              <a:rPr lang="zh-CN" sz="1000" b="1" u="sng">
                <a:solidFill>
                  <a:srgbClr val="FFFF00"/>
                </a:solidFill>
                <a:latin typeface="+mn-ea"/>
                <a:sym typeface="+mn-ea"/>
              </a:rPr>
              <a:t>局部建图线程</a:t>
            </a:r>
            <a:r>
              <a:rPr lang="zh-CN" sz="1000" b="1">
                <a:solidFill>
                  <a:srgbClr val="FFFF00"/>
                </a:solidFill>
                <a:latin typeface="+mn-ea"/>
                <a:sym typeface="+mn-ea"/>
              </a:rPr>
              <a:t>和</a:t>
            </a:r>
            <a:r>
              <a:rPr lang="zh-CN" sz="1000" b="1" u="sng">
                <a:solidFill>
                  <a:srgbClr val="FFFF00"/>
                </a:solidFill>
                <a:latin typeface="+mn-ea"/>
                <a:sym typeface="+mn-ea"/>
              </a:rPr>
              <a:t>闭环线程</a:t>
            </a:r>
            <a:r>
              <a:rPr lang="zh-CN" sz="1000" b="1">
                <a:solidFill>
                  <a:srgbClr val="FFFF00"/>
                </a:solidFill>
                <a:latin typeface="+mn-ea"/>
                <a:sym typeface="+mn-ea"/>
              </a:rPr>
              <a:t>的具体实现分别封装在Tracking类、LocalMapping类和LoopClosing类之中。</a:t>
            </a:r>
            <a:endParaRPr lang="zh-CN" sz="1000" b="1">
              <a:solidFill>
                <a:srgbClr val="FFFF00"/>
              </a:solidFill>
              <a:latin typeface="+mn-ea"/>
              <a:sym typeface="+mn-ea"/>
            </a:endParaRPr>
          </a:p>
        </p:txBody>
      </p:sp>
      <p:sp>
        <p:nvSpPr>
          <p:cNvPr id="18" name="左大括号 17"/>
          <p:cNvSpPr/>
          <p:nvPr/>
        </p:nvSpPr>
        <p:spPr>
          <a:xfrm>
            <a:off x="3769360" y="1524000"/>
            <a:ext cx="174625" cy="401256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2" grpId="0"/>
      <p:bldP spid="14"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4051300" y="2289810"/>
            <a:ext cx="2289175" cy="737235"/>
          </a:xfrm>
          <a:prstGeom prst="rect">
            <a:avLst/>
          </a:prstGeom>
          <a:noFill/>
        </p:spPr>
        <p:txBody>
          <a:bodyPr wrap="none" rtlCol="0" anchor="t">
            <a:spAutoFit/>
          </a:bodyPr>
          <a:p>
            <a:pPr marL="342900" indent="-342900" algn="l">
              <a:buFont typeface="+mj-ea"/>
              <a:buAutoNum type="circleNumDbPlain"/>
            </a:pPr>
            <a:r>
              <a:rPr lang="en-US" altLang="zh-CN" sz="1400">
                <a:solidFill>
                  <a:srgbClr val="FFFF00"/>
                </a:solidFill>
                <a:latin typeface="+mn-ea"/>
                <a:sym typeface="+mn-ea"/>
              </a:rPr>
              <a:t>ORB-SLAM2</a:t>
            </a:r>
            <a:r>
              <a:rPr lang="zh-CN" altLang="en-US" sz="1400">
                <a:solidFill>
                  <a:srgbClr val="FFFF00"/>
                </a:solidFill>
                <a:latin typeface="+mn-ea"/>
                <a:sym typeface="+mn-ea"/>
              </a:rPr>
              <a:t>安装</a:t>
            </a:r>
            <a:endParaRPr lang="zh-CN" altLang="en-US" sz="1400">
              <a:solidFill>
                <a:srgbClr val="FFFF00"/>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离</a:t>
            </a:r>
            <a:r>
              <a:rPr lang="zh-CN" altLang="en-US" sz="1400">
                <a:solidFill>
                  <a:schemeClr val="bg1"/>
                </a:solidFill>
                <a:latin typeface="+mn-ea"/>
                <a:sym typeface="+mn-ea"/>
              </a:rPr>
              <a:t>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在</a:t>
            </a:r>
            <a:r>
              <a:rPr lang="zh-CN" altLang="en-US" sz="1400">
                <a:solidFill>
                  <a:schemeClr val="bg1"/>
                </a:solidFill>
                <a:latin typeface="+mn-ea"/>
                <a:sym typeface="+mn-ea"/>
              </a:rPr>
              <a:t>线运行</a:t>
            </a:r>
            <a:endParaRPr lang="zh-CN" altLang="en-US" sz="1400">
              <a:solidFill>
                <a:schemeClr val="bg1"/>
              </a:solidFill>
              <a:latin typeface="+mn-ea"/>
              <a:sym typeface="+mn-ea"/>
            </a:endParaRPr>
          </a:p>
        </p:txBody>
      </p:sp>
      <p:sp>
        <p:nvSpPr>
          <p:cNvPr id="19" name="右箭头 18"/>
          <p:cNvSpPr/>
          <p:nvPr>
            <p:custDataLst>
              <p:tags r:id="rId7"/>
            </p:custDataLst>
          </p:nvPr>
        </p:nvSpPr>
        <p:spPr>
          <a:xfrm>
            <a:off x="6012180" y="233934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左大括号 19"/>
          <p:cNvSpPr/>
          <p:nvPr/>
        </p:nvSpPr>
        <p:spPr>
          <a:xfrm>
            <a:off x="6917690" y="2176145"/>
            <a:ext cx="128905" cy="536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文本框 20"/>
          <p:cNvSpPr txBox="1"/>
          <p:nvPr/>
        </p:nvSpPr>
        <p:spPr>
          <a:xfrm>
            <a:off x="7011035" y="2171700"/>
            <a:ext cx="4815205" cy="521970"/>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安装依赖项（</a:t>
            </a:r>
            <a:r>
              <a:rPr lang="en-US" altLang="zh-CN" sz="1400">
                <a:solidFill>
                  <a:srgbClr val="FFFF00"/>
                </a:solidFill>
                <a:latin typeface="+mn-ea"/>
                <a:sym typeface="+mn-ea"/>
              </a:rPr>
              <a:t>C++11</a:t>
            </a:r>
            <a:r>
              <a:rPr lang="zh-CN" altLang="en-US" sz="1400">
                <a:solidFill>
                  <a:srgbClr val="FFFF00"/>
                </a:solidFill>
                <a:latin typeface="+mn-ea"/>
                <a:sym typeface="+mn-ea"/>
              </a:rPr>
              <a:t>、</a:t>
            </a:r>
            <a:r>
              <a:rPr lang="en-US" altLang="zh-CN" sz="1400">
                <a:solidFill>
                  <a:srgbClr val="FFFF00"/>
                </a:solidFill>
                <a:latin typeface="+mn-ea"/>
                <a:sym typeface="+mn-ea"/>
              </a:rPr>
              <a:t>Pangolin</a:t>
            </a:r>
            <a:r>
              <a:rPr lang="zh-CN" altLang="en-US" sz="1400">
                <a:solidFill>
                  <a:srgbClr val="FFFF00"/>
                </a:solidFill>
                <a:latin typeface="+mn-ea"/>
                <a:sym typeface="+mn-ea"/>
              </a:rPr>
              <a:t>、</a:t>
            </a:r>
            <a:r>
              <a:rPr lang="en-US" altLang="zh-CN" sz="1400">
                <a:solidFill>
                  <a:srgbClr val="FFFF00"/>
                </a:solidFill>
                <a:latin typeface="+mn-ea"/>
                <a:sym typeface="+mn-ea"/>
              </a:rPr>
              <a:t>OpenCV</a:t>
            </a:r>
            <a:r>
              <a:rPr lang="zh-CN" altLang="en-US" sz="1400">
                <a:solidFill>
                  <a:srgbClr val="FFFF00"/>
                </a:solidFill>
                <a:latin typeface="+mn-ea"/>
                <a:sym typeface="+mn-ea"/>
              </a:rPr>
              <a:t>、</a:t>
            </a:r>
            <a:r>
              <a:rPr lang="en-US" altLang="zh-CN" sz="1400">
                <a:solidFill>
                  <a:srgbClr val="FFFF00"/>
                </a:solidFill>
                <a:latin typeface="+mn-ea"/>
                <a:sym typeface="+mn-ea"/>
              </a:rPr>
              <a:t>Eigen</a:t>
            </a:r>
            <a:r>
              <a:rPr lang="zh-CN" altLang="en-US" sz="1400">
                <a:solidFill>
                  <a:srgbClr val="FFFF00"/>
                </a:solidFill>
                <a:latin typeface="+mn-ea"/>
                <a:sym typeface="+mn-ea"/>
              </a:rPr>
              <a:t>）</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编译源码</a:t>
            </a:r>
            <a:endParaRPr lang="zh-CN" altLang="en-US" sz="1400">
              <a:solidFill>
                <a:schemeClr val="bg1"/>
              </a:solidFill>
              <a:latin typeface="+mn-ea"/>
              <a:sym typeface="+mn-ea"/>
            </a:endParaRPr>
          </a:p>
        </p:txBody>
      </p:sp>
      <p:sp>
        <p:nvSpPr>
          <p:cNvPr id="22" name="文本框 21"/>
          <p:cNvSpPr txBox="1"/>
          <p:nvPr/>
        </p:nvSpPr>
        <p:spPr>
          <a:xfrm>
            <a:off x="809625" y="295973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23" name="文本框 22"/>
          <p:cNvSpPr txBox="1"/>
          <p:nvPr/>
        </p:nvSpPr>
        <p:spPr>
          <a:xfrm>
            <a:off x="806450" y="3639820"/>
            <a:ext cx="4352925" cy="2445385"/>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g++ -v</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#安装Pangolin必须依赖</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 install libgl1-mesa-dev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 install libglew-dev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 install cmake</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#下载Pangolin源码</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git clone https://github.com/stevenlovegrove/Pangolin.git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#编译安装</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Pangolin</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mkdir build</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build</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cmake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cmake --build .</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a:t>
            </a:r>
            <a:r>
              <a:rPr lang="zh-CN" altLang="en-US" sz="900" b="0">
                <a:solidFill>
                  <a:srgbClr val="FFFF00"/>
                </a:solidFill>
                <a:latin typeface="+mn-ea"/>
              </a:rPr>
              <a:t>ROS melodic已经自带了OpenCV3.2.0，故无须再安装，版本查看方法如下</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pkg-config opencv --modversion</a:t>
            </a:r>
            <a:endParaRPr lang="en-US" altLang="zh-CN" sz="900" b="0">
              <a:solidFill>
                <a:srgbClr val="FFFF00"/>
              </a:solidFill>
              <a:latin typeface="+mn-ea"/>
            </a:endParaRPr>
          </a:p>
        </p:txBody>
      </p:sp>
      <p:sp>
        <p:nvSpPr>
          <p:cNvPr id="24" name="文本框 23"/>
          <p:cNvSpPr txBox="1"/>
          <p:nvPr/>
        </p:nvSpPr>
        <p:spPr>
          <a:xfrm>
            <a:off x="6024880" y="3569970"/>
            <a:ext cx="4352925" cy="258445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en-US" altLang="zh-CN" sz="900" b="0">
                <a:solidFill>
                  <a:srgbClr val="FFFF00"/>
                </a:solidFill>
                <a:latin typeface="+mn-ea"/>
              </a:rPr>
              <a:t>#安装Eigen3</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#取别名来移除系统自带的Eigen3.3.4</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mv -f /usr/include/eigen3 /usr/include/eigen3.default.bak</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#下载Eigen源码</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https://gitlab.com/libeigen/eigen.git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#切换代码分支</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eigen</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checkout 3.2.10</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#编译安装</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mkdir 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#将eigen3/Eigen拷贝到上一级目录</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/usr/local/include/eigen3/Eigen /usr/local/include/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#将eigen3和Eigen拷贝到/usr/include/之中</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/usr/local/include/eigen3 /usr/include/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/usr/local/include/Eigen /usr/include/</a:t>
            </a:r>
            <a:endParaRPr lang="en-US" altLang="zh-CN" sz="900"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20" grpId="0" animBg="1"/>
      <p:bldP spid="19" grpId="0" animBg="1"/>
      <p:bldP spid="21" grpId="0"/>
      <p:bldP spid="22" grpId="0"/>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4051300" y="2289810"/>
            <a:ext cx="2289175" cy="737235"/>
          </a:xfrm>
          <a:prstGeom prst="rect">
            <a:avLst/>
          </a:prstGeom>
          <a:noFill/>
        </p:spPr>
        <p:txBody>
          <a:bodyPr wrap="none" rtlCol="0" anchor="t">
            <a:spAutoFit/>
          </a:bodyPr>
          <a:p>
            <a:pPr marL="342900" indent="-342900" algn="l">
              <a:buFont typeface="+mj-ea"/>
              <a:buAutoNum type="circleNumDbPlain"/>
            </a:pPr>
            <a:r>
              <a:rPr lang="en-US" altLang="zh-CN" sz="1400">
                <a:solidFill>
                  <a:srgbClr val="FFFF00"/>
                </a:solidFill>
                <a:latin typeface="+mn-ea"/>
                <a:sym typeface="+mn-ea"/>
              </a:rPr>
              <a:t>ORB-SLAM2</a:t>
            </a:r>
            <a:r>
              <a:rPr lang="zh-CN" altLang="en-US" sz="1400">
                <a:solidFill>
                  <a:srgbClr val="FFFF00"/>
                </a:solidFill>
                <a:latin typeface="+mn-ea"/>
                <a:sym typeface="+mn-ea"/>
              </a:rPr>
              <a:t>安装</a:t>
            </a:r>
            <a:endParaRPr lang="zh-CN" altLang="en-US" sz="1400">
              <a:solidFill>
                <a:srgbClr val="FFFF00"/>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离线运行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在线运行</a:t>
            </a:r>
            <a:endParaRPr lang="zh-CN" altLang="en-US" sz="1400">
              <a:solidFill>
                <a:schemeClr val="bg1"/>
              </a:solidFill>
              <a:latin typeface="+mn-ea"/>
              <a:sym typeface="+mn-ea"/>
            </a:endParaRPr>
          </a:p>
        </p:txBody>
      </p:sp>
      <p:sp>
        <p:nvSpPr>
          <p:cNvPr id="19" name="右箭头 18"/>
          <p:cNvSpPr/>
          <p:nvPr>
            <p:custDataLst>
              <p:tags r:id="rId7"/>
            </p:custDataLst>
          </p:nvPr>
        </p:nvSpPr>
        <p:spPr>
          <a:xfrm>
            <a:off x="6012180" y="233934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左大括号 19"/>
          <p:cNvSpPr/>
          <p:nvPr/>
        </p:nvSpPr>
        <p:spPr>
          <a:xfrm>
            <a:off x="6917690" y="2176145"/>
            <a:ext cx="128905" cy="536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文本框 20"/>
          <p:cNvSpPr txBox="1"/>
          <p:nvPr/>
        </p:nvSpPr>
        <p:spPr>
          <a:xfrm>
            <a:off x="7011035" y="2171700"/>
            <a:ext cx="4815205" cy="52197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安装依赖项（</a:t>
            </a:r>
            <a:r>
              <a:rPr lang="en-US" altLang="zh-CN" sz="1400">
                <a:solidFill>
                  <a:schemeClr val="bg1"/>
                </a:solidFill>
                <a:latin typeface="+mn-ea"/>
                <a:sym typeface="+mn-ea"/>
              </a:rPr>
              <a:t>C++11</a:t>
            </a:r>
            <a:r>
              <a:rPr lang="zh-CN" altLang="en-US" sz="1400">
                <a:solidFill>
                  <a:schemeClr val="bg1"/>
                </a:solidFill>
                <a:latin typeface="+mn-ea"/>
                <a:sym typeface="+mn-ea"/>
              </a:rPr>
              <a:t>、</a:t>
            </a:r>
            <a:r>
              <a:rPr lang="en-US" altLang="zh-CN" sz="1400">
                <a:solidFill>
                  <a:schemeClr val="bg1"/>
                </a:solidFill>
                <a:latin typeface="+mn-ea"/>
                <a:sym typeface="+mn-ea"/>
              </a:rPr>
              <a:t>Pangolin</a:t>
            </a:r>
            <a:r>
              <a:rPr lang="zh-CN" altLang="en-US" sz="1400">
                <a:solidFill>
                  <a:schemeClr val="bg1"/>
                </a:solidFill>
                <a:latin typeface="+mn-ea"/>
                <a:sym typeface="+mn-ea"/>
              </a:rPr>
              <a:t>、</a:t>
            </a:r>
            <a:r>
              <a:rPr lang="en-US" altLang="zh-CN" sz="1400">
                <a:solidFill>
                  <a:schemeClr val="bg1"/>
                </a:solidFill>
                <a:latin typeface="+mn-ea"/>
                <a:sym typeface="+mn-ea"/>
              </a:rPr>
              <a:t>OpenCV</a:t>
            </a:r>
            <a:r>
              <a:rPr lang="zh-CN" altLang="en-US" sz="1400">
                <a:solidFill>
                  <a:schemeClr val="bg1"/>
                </a:solidFill>
                <a:latin typeface="+mn-ea"/>
                <a:sym typeface="+mn-ea"/>
              </a:rPr>
              <a:t>、</a:t>
            </a:r>
            <a:r>
              <a:rPr lang="en-US" altLang="zh-CN" sz="1400">
                <a:solidFill>
                  <a:schemeClr val="bg1"/>
                </a:solidFill>
                <a:latin typeface="+mn-ea"/>
                <a:sym typeface="+mn-ea"/>
              </a:rPr>
              <a:t>Eigen</a:t>
            </a:r>
            <a:r>
              <a:rPr lang="zh-CN" altLang="en-US" sz="1400">
                <a:solidFill>
                  <a:schemeClr val="bg1"/>
                </a:solidFill>
                <a:latin typeface="+mn-ea"/>
                <a:sym typeface="+mn-ea"/>
              </a:rPr>
              <a:t>）</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编译源码</a:t>
            </a:r>
            <a:endParaRPr lang="zh-CN" altLang="en-US" sz="1400">
              <a:solidFill>
                <a:srgbClr val="FFFF00"/>
              </a:solidFill>
              <a:latin typeface="+mn-ea"/>
              <a:sym typeface="+mn-ea"/>
            </a:endParaRPr>
          </a:p>
        </p:txBody>
      </p:sp>
      <p:sp>
        <p:nvSpPr>
          <p:cNvPr id="22" name="文本框 21"/>
          <p:cNvSpPr txBox="1"/>
          <p:nvPr/>
        </p:nvSpPr>
        <p:spPr>
          <a:xfrm>
            <a:off x="809625" y="295973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16" name="文本框 15"/>
          <p:cNvSpPr txBox="1"/>
          <p:nvPr/>
        </p:nvSpPr>
        <p:spPr>
          <a:xfrm>
            <a:off x="400685" y="3620770"/>
            <a:ext cx="3975100" cy="106045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#下载ORB_SLAM2源码</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git clone https://github.com/raulmur/ORB_SLAM2.git ORB_SLAM2</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#编译ORB_SLAM2源码</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ORB_SLAM2</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chmod +x build.sh</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./build.sh</a:t>
            </a:r>
            <a:endParaRPr lang="zh-CN" altLang="en-US" sz="900" b="0">
              <a:solidFill>
                <a:srgbClr val="FFFF00"/>
              </a:solidFill>
              <a:latin typeface="+mn-ea"/>
            </a:endParaRPr>
          </a:p>
        </p:txBody>
      </p:sp>
      <p:sp>
        <p:nvSpPr>
          <p:cNvPr id="5" name="文本框 4"/>
          <p:cNvSpPr txBox="1"/>
          <p:nvPr/>
        </p:nvSpPr>
        <p:spPr>
          <a:xfrm>
            <a:off x="526415" y="5066030"/>
            <a:ext cx="3639185" cy="101473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思考：</a:t>
            </a:r>
            <a:endParaRPr lang="zh-CN" sz="1000" b="0">
              <a:solidFill>
                <a:srgbClr val="FFFF00"/>
              </a:solidFill>
              <a:latin typeface="+mn-ea"/>
            </a:endParaRPr>
          </a:p>
          <a:p>
            <a:pPr indent="0">
              <a:lnSpc>
                <a:spcPct val="200000"/>
              </a:lnSpc>
              <a:buFont typeface="Wingdings" panose="05000000000000000000" charset="0"/>
              <a:buNone/>
            </a:pPr>
            <a:r>
              <a:rPr lang="zh-CN" sz="1000" b="0">
                <a:solidFill>
                  <a:srgbClr val="FFFF00"/>
                </a:solidFill>
                <a:latin typeface="+mn-ea"/>
              </a:rPr>
              <a:t>通过解读</a:t>
            </a:r>
            <a:r>
              <a:rPr lang="en-US" altLang="zh-CN" sz="1000" b="1" u="sng">
                <a:solidFill>
                  <a:srgbClr val="FF0000"/>
                </a:solidFill>
                <a:latin typeface="+mn-ea"/>
              </a:rPr>
              <a:t>build.sh</a:t>
            </a:r>
            <a:r>
              <a:rPr lang="zh-CN" altLang="en-US" sz="1000" b="0">
                <a:solidFill>
                  <a:srgbClr val="FFFF00"/>
                </a:solidFill>
                <a:latin typeface="+mn-ea"/>
              </a:rPr>
              <a:t>和</a:t>
            </a:r>
            <a:r>
              <a:rPr lang="en-US" altLang="zh-CN" sz="1000" b="1" u="sng">
                <a:solidFill>
                  <a:srgbClr val="FF0000"/>
                </a:solidFill>
                <a:latin typeface="+mn-ea"/>
              </a:rPr>
              <a:t>CMakeLists.txt</a:t>
            </a:r>
            <a:r>
              <a:rPr lang="zh-CN" altLang="en-US" sz="1000" b="0">
                <a:solidFill>
                  <a:srgbClr val="FFFF00"/>
                </a:solidFill>
                <a:latin typeface="+mn-ea"/>
              </a:rPr>
              <a:t>文件的内容来理解ORB_SLAM2编译具体流程ORB_SLAM2编译具体流程？</a:t>
            </a:r>
            <a:endParaRPr lang="zh-CN" altLang="en-US" sz="1000" b="0">
              <a:solidFill>
                <a:srgbClr val="FFFF00"/>
              </a:solidFill>
              <a:latin typeface="+mn-ea"/>
            </a:endParaRPr>
          </a:p>
        </p:txBody>
      </p:sp>
      <p:pic>
        <p:nvPicPr>
          <p:cNvPr id="7" name="图片 6" descr="图片34"/>
          <p:cNvPicPr>
            <a:picLocks noChangeAspect="1"/>
          </p:cNvPicPr>
          <p:nvPr/>
        </p:nvPicPr>
        <p:blipFill>
          <a:blip r:embed="rId8"/>
          <a:stretch>
            <a:fillRect/>
          </a:stretch>
        </p:blipFill>
        <p:spPr>
          <a:xfrm>
            <a:off x="4580890" y="3358515"/>
            <a:ext cx="7467600" cy="303466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4051300" y="2289810"/>
            <a:ext cx="228917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安装</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ORB-SLAM2</a:t>
            </a:r>
            <a:r>
              <a:rPr lang="zh-CN" altLang="en-US" sz="1400">
                <a:solidFill>
                  <a:srgbClr val="FFFF00"/>
                </a:solidFill>
                <a:latin typeface="+mn-ea"/>
                <a:sym typeface="+mn-ea"/>
              </a:rPr>
              <a:t>离线运行</a:t>
            </a:r>
            <a:endParaRPr lang="zh-CN" altLang="en-US" sz="1400">
              <a:solidFill>
                <a:srgbClr val="FFFF00"/>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在线运行</a:t>
            </a:r>
            <a:endParaRPr lang="zh-CN" altLang="en-US" sz="1400">
              <a:solidFill>
                <a:schemeClr val="bg1"/>
              </a:solidFill>
              <a:latin typeface="+mn-ea"/>
              <a:sym typeface="+mn-ea"/>
            </a:endParaRPr>
          </a:p>
        </p:txBody>
      </p:sp>
      <p:sp>
        <p:nvSpPr>
          <p:cNvPr id="22" name="文本框 21"/>
          <p:cNvSpPr txBox="1"/>
          <p:nvPr/>
        </p:nvSpPr>
        <p:spPr>
          <a:xfrm>
            <a:off x="809625" y="295973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4" name="文本框 3"/>
          <p:cNvSpPr txBox="1"/>
          <p:nvPr/>
        </p:nvSpPr>
        <p:spPr>
          <a:xfrm>
            <a:off x="3294380" y="3172460"/>
            <a:ext cx="6893560" cy="50673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cd ORB_SLAM2</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#启动可执行文件mono_tum，注意下面是一句长的完整命令</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./Examples/Monocular/mono_tum Vocabulary/ORBvoc.txt Examples/Monocular/TUM1.yaml ../rgbd_dataset_freiburg1_xyz</a:t>
            </a:r>
            <a:endParaRPr lang="zh-CN" altLang="en-US" sz="900" b="0">
              <a:solidFill>
                <a:srgbClr val="FFFF00"/>
              </a:solidFill>
              <a:latin typeface="+mn-ea"/>
            </a:endParaRPr>
          </a:p>
        </p:txBody>
      </p:sp>
      <p:pic>
        <p:nvPicPr>
          <p:cNvPr id="12" name="图片 11" descr="图片35"/>
          <p:cNvPicPr>
            <a:picLocks noChangeAspect="1"/>
          </p:cNvPicPr>
          <p:nvPr/>
        </p:nvPicPr>
        <p:blipFill>
          <a:blip r:embed="rId7"/>
          <a:stretch>
            <a:fillRect/>
          </a:stretch>
        </p:blipFill>
        <p:spPr>
          <a:xfrm>
            <a:off x="3352800" y="3769360"/>
            <a:ext cx="4991735" cy="2809240"/>
          </a:xfrm>
          <a:prstGeom prst="rect">
            <a:avLst/>
          </a:prstGeom>
        </p:spPr>
      </p:pic>
      <p:sp>
        <p:nvSpPr>
          <p:cNvPr id="14" name="文本框 13"/>
          <p:cNvSpPr txBox="1"/>
          <p:nvPr/>
        </p:nvSpPr>
        <p:spPr>
          <a:xfrm>
            <a:off x="4980305" y="6462395"/>
            <a:ext cx="196342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ORB_SLAM2离线运行效果</a:t>
            </a:r>
            <a:endParaRPr lang="zh-CN" sz="1000" b="0">
              <a:solidFill>
                <a:schemeClr val="bg1"/>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ORB-SLAM2</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ORB-SLAM2</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4051300" y="2289810"/>
            <a:ext cx="228917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安装</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ORB-SLAM2</a:t>
            </a:r>
            <a:r>
              <a:rPr lang="zh-CN" altLang="en-US" sz="1400">
                <a:solidFill>
                  <a:schemeClr val="bg1"/>
                </a:solidFill>
                <a:latin typeface="+mn-ea"/>
                <a:sym typeface="+mn-ea"/>
              </a:rPr>
              <a:t>离线运行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ORB-SLAM2</a:t>
            </a:r>
            <a:r>
              <a:rPr lang="zh-CN" altLang="en-US" sz="1400">
                <a:solidFill>
                  <a:srgbClr val="FFFF00"/>
                </a:solidFill>
                <a:latin typeface="+mn-ea"/>
                <a:sym typeface="+mn-ea"/>
              </a:rPr>
              <a:t>在线运行</a:t>
            </a:r>
            <a:endParaRPr lang="zh-CN" altLang="en-US" sz="1400">
              <a:solidFill>
                <a:srgbClr val="FFFF00"/>
              </a:solidFill>
              <a:latin typeface="+mn-ea"/>
              <a:sym typeface="+mn-ea"/>
            </a:endParaRPr>
          </a:p>
        </p:txBody>
      </p:sp>
      <p:sp>
        <p:nvSpPr>
          <p:cNvPr id="22" name="文本框 21"/>
          <p:cNvSpPr txBox="1"/>
          <p:nvPr/>
        </p:nvSpPr>
        <p:spPr>
          <a:xfrm>
            <a:off x="809625" y="295973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5" name="文本框 4"/>
          <p:cNvSpPr txBox="1"/>
          <p:nvPr/>
        </p:nvSpPr>
        <p:spPr>
          <a:xfrm>
            <a:off x="7203440" y="1781810"/>
            <a:ext cx="1030605" cy="1753235"/>
          </a:xfrm>
          <a:prstGeom prst="rect">
            <a:avLst/>
          </a:prstGeom>
          <a:noFill/>
          <a:ln w="9525">
            <a:noFill/>
          </a:ln>
        </p:spPr>
        <p:txBody>
          <a:bodyPr wrap="square">
            <a:spAutoFit/>
          </a:bodyPr>
          <a:p>
            <a:pPr indent="0">
              <a:lnSpc>
                <a:spcPct val="200000"/>
              </a:lnSpc>
              <a:buFont typeface="Wingdings" panose="05000000000000000000" charset="0"/>
              <a:buNone/>
            </a:pPr>
            <a:r>
              <a:rPr lang="zh-CN" sz="5400" b="0">
                <a:solidFill>
                  <a:srgbClr val="FFFF00"/>
                </a:solidFill>
                <a:latin typeface="+mn-ea"/>
              </a:rPr>
              <a:t>？</a:t>
            </a:r>
            <a:endParaRPr lang="zh-CN" sz="5400" b="0">
              <a:solidFill>
                <a:srgbClr val="FFFF00"/>
              </a:solidFill>
              <a:latin typeface="+mn-ea"/>
            </a:endParaRPr>
          </a:p>
        </p:txBody>
      </p:sp>
      <p:sp>
        <p:nvSpPr>
          <p:cNvPr id="7" name="文本框 6"/>
          <p:cNvSpPr txBox="1"/>
          <p:nvPr/>
        </p:nvSpPr>
        <p:spPr>
          <a:xfrm>
            <a:off x="6767830" y="3460115"/>
            <a:ext cx="2228850" cy="1014730"/>
          </a:xfrm>
          <a:prstGeom prst="rect">
            <a:avLst/>
          </a:prstGeom>
          <a:noFill/>
          <a:ln w="9525">
            <a:noFill/>
          </a:ln>
        </p:spPr>
        <p:txBody>
          <a:bodyPr wrap="square">
            <a:spAutoFit/>
          </a:bodyPr>
          <a:p>
            <a:pPr marL="228600" indent="-228600">
              <a:lnSpc>
                <a:spcPct val="200000"/>
              </a:lnSpc>
              <a:buFont typeface="+mj-ea"/>
              <a:buAutoNum type="circleNumDbPlain"/>
            </a:pPr>
            <a:r>
              <a:rPr lang="zh-CN" altLang="en-US" sz="1000" b="0">
                <a:solidFill>
                  <a:schemeClr val="bg1"/>
                </a:solidFill>
                <a:latin typeface="+mn-ea"/>
              </a:rPr>
              <a:t>编写自己的实例节点程序</a:t>
            </a:r>
            <a:endParaRPr lang="zh-CN" altLang="en-US" sz="1000" b="0">
              <a:solidFill>
                <a:schemeClr val="bg1"/>
              </a:solidFill>
              <a:latin typeface="+mn-ea"/>
            </a:endParaRPr>
          </a:p>
          <a:p>
            <a:pPr marL="228600" indent="-228600">
              <a:lnSpc>
                <a:spcPct val="200000"/>
              </a:lnSpc>
              <a:buFont typeface="+mj-ea"/>
              <a:buAutoNum type="circleNumDbPlain"/>
            </a:pPr>
            <a:r>
              <a:rPr lang="zh-CN" altLang="en-US" sz="1000" b="0">
                <a:solidFill>
                  <a:schemeClr val="bg1"/>
                </a:solidFill>
                <a:latin typeface="+mn-ea"/>
              </a:rPr>
              <a:t>获取实际图像数据</a:t>
            </a:r>
            <a:endParaRPr lang="zh-CN" altLang="en-US" sz="1000" b="0">
              <a:solidFill>
                <a:schemeClr val="bg1"/>
              </a:solidFill>
              <a:latin typeface="+mn-ea"/>
            </a:endParaRPr>
          </a:p>
          <a:p>
            <a:pPr marL="228600" indent="-228600">
              <a:lnSpc>
                <a:spcPct val="200000"/>
              </a:lnSpc>
              <a:buFont typeface="+mj-ea"/>
              <a:buAutoNum type="circleNumDbPlain"/>
            </a:pPr>
            <a:r>
              <a:rPr lang="zh-CN" altLang="en-US" sz="1000" b="0">
                <a:solidFill>
                  <a:schemeClr val="bg1"/>
                </a:solidFill>
                <a:latin typeface="+mn-ea"/>
              </a:rPr>
              <a:t>标定相关的配置文件</a:t>
            </a:r>
            <a:endParaRPr lang="zh-CN" altLang="en-US" sz="1000" b="0">
              <a:solidFill>
                <a:schemeClr val="bg1"/>
              </a:solidFill>
              <a:latin typeface="+mn-ea"/>
            </a:endParaRPr>
          </a:p>
        </p:txBody>
      </p:sp>
      <p:sp>
        <p:nvSpPr>
          <p:cNvPr id="16" name="右箭头 15"/>
          <p:cNvSpPr/>
          <p:nvPr>
            <p:custDataLst>
              <p:tags r:id="rId7"/>
            </p:custDataLst>
          </p:nvPr>
        </p:nvSpPr>
        <p:spPr>
          <a:xfrm>
            <a:off x="6340475" y="277558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1" name="文本框 20"/>
          <p:cNvSpPr txBox="1"/>
          <p:nvPr/>
        </p:nvSpPr>
        <p:spPr>
          <a:xfrm>
            <a:off x="5368290" y="448945"/>
            <a:ext cx="1958975" cy="64516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3600" b="1">
                <a:solidFill>
                  <a:srgbClr val="FFFF00"/>
                </a:solidFill>
                <a:latin typeface="+mn-ea"/>
              </a:rPr>
              <a:t>拓</a:t>
            </a:r>
            <a:r>
              <a:rPr lang="en-US" altLang="zh-CN" sz="3600" b="1">
                <a:solidFill>
                  <a:srgbClr val="FFFF00"/>
                </a:solidFill>
                <a:latin typeface="+mn-ea"/>
              </a:rPr>
              <a:t> </a:t>
            </a:r>
            <a:r>
              <a:rPr lang="zh-CN" altLang="en-US" sz="3600" b="1">
                <a:solidFill>
                  <a:srgbClr val="FFFF00"/>
                </a:solidFill>
                <a:latin typeface="+mn-ea"/>
              </a:rPr>
              <a:t>展</a:t>
            </a:r>
            <a:endParaRPr lang="en-US" altLang="zh-CN" b="1">
              <a:solidFill>
                <a:srgbClr val="FFFF00"/>
              </a:solidFill>
              <a:latin typeface="+mn-ea"/>
            </a:endParaRPr>
          </a:p>
        </p:txBody>
      </p:sp>
      <p:sp>
        <p:nvSpPr>
          <p:cNvPr id="4" name="文本框 3"/>
          <p:cNvSpPr txBox="1"/>
          <p:nvPr/>
        </p:nvSpPr>
        <p:spPr>
          <a:xfrm>
            <a:off x="7174230" y="310515"/>
            <a:ext cx="1755140" cy="922020"/>
          </a:xfrm>
          <a:prstGeom prst="rect">
            <a:avLst/>
          </a:prstGeom>
          <a:noFill/>
          <a:ln w="9525">
            <a:noFill/>
          </a:ln>
        </p:spPr>
        <p:txBody>
          <a:bodyPr wrap="square">
            <a:spAutoFit/>
          </a:bodyPr>
          <a:p>
            <a:pPr indent="0" algn="l">
              <a:lnSpc>
                <a:spcPct val="100000"/>
              </a:lnSpc>
              <a:buFont typeface="Wingdings" panose="05000000000000000000" charset="0"/>
              <a:buNone/>
            </a:pPr>
            <a:r>
              <a:rPr lang="en-US" altLang="zh-CN" b="1">
                <a:solidFill>
                  <a:schemeClr val="accent3"/>
                </a:solidFill>
                <a:latin typeface="+mn-ea"/>
              </a:rPr>
              <a:t>ORB-SLAM</a:t>
            </a:r>
            <a:endParaRPr lang="en-US" altLang="zh-CN" b="1">
              <a:solidFill>
                <a:schemeClr val="accent3"/>
              </a:solidFill>
              <a:latin typeface="+mn-ea"/>
            </a:endParaRPr>
          </a:p>
          <a:p>
            <a:pPr indent="0" algn="l">
              <a:lnSpc>
                <a:spcPct val="100000"/>
              </a:lnSpc>
              <a:buFont typeface="Wingdings" panose="05000000000000000000" charset="0"/>
              <a:buNone/>
            </a:pPr>
            <a:r>
              <a:rPr lang="en-US" altLang="zh-CN" b="1">
                <a:solidFill>
                  <a:schemeClr val="accent3"/>
                </a:solidFill>
                <a:latin typeface="+mn-ea"/>
                <a:sym typeface="+mn-ea"/>
              </a:rPr>
              <a:t>ORB-SLAM2</a:t>
            </a:r>
            <a:endParaRPr lang="en-US" altLang="zh-CN" b="1">
              <a:solidFill>
                <a:schemeClr val="accent3"/>
              </a:solidFill>
              <a:latin typeface="+mn-ea"/>
            </a:endParaRPr>
          </a:p>
          <a:p>
            <a:pPr indent="0" algn="l">
              <a:lnSpc>
                <a:spcPct val="100000"/>
              </a:lnSpc>
              <a:buFont typeface="Wingdings" panose="05000000000000000000" charset="0"/>
              <a:buNone/>
            </a:pPr>
            <a:r>
              <a:rPr lang="en-US" altLang="zh-CN" b="1">
                <a:solidFill>
                  <a:schemeClr val="accent3"/>
                </a:solidFill>
                <a:latin typeface="+mn-ea"/>
                <a:sym typeface="+mn-ea"/>
              </a:rPr>
              <a:t>ORB-SLAM3</a:t>
            </a:r>
            <a:endParaRPr lang="en-US" altLang="zh-CN" b="1">
              <a:solidFill>
                <a:schemeClr val="accent3"/>
              </a:solidFill>
              <a:latin typeface="+mn-ea"/>
              <a:sym typeface="+mn-ea"/>
            </a:endParaRPr>
          </a:p>
        </p:txBody>
      </p:sp>
      <p:sp>
        <p:nvSpPr>
          <p:cNvPr id="12" name="文本框 11"/>
          <p:cNvSpPr txBox="1"/>
          <p:nvPr/>
        </p:nvSpPr>
        <p:spPr>
          <a:xfrm>
            <a:off x="2705100" y="6391910"/>
            <a:ext cx="196342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ORB-SLAM3系统架构</a:t>
            </a:r>
            <a:endParaRPr lang="zh-CN" sz="1000" b="0">
              <a:solidFill>
                <a:schemeClr val="bg1"/>
              </a:solidFill>
              <a:latin typeface="+mn-ea"/>
            </a:endParaRPr>
          </a:p>
        </p:txBody>
      </p:sp>
      <p:pic>
        <p:nvPicPr>
          <p:cNvPr id="14" name="图片 13" descr="图片36"/>
          <p:cNvPicPr>
            <a:picLocks noChangeAspect="1"/>
          </p:cNvPicPr>
          <p:nvPr/>
        </p:nvPicPr>
        <p:blipFill>
          <a:blip r:embed="rId6"/>
          <a:stretch>
            <a:fillRect/>
          </a:stretch>
        </p:blipFill>
        <p:spPr>
          <a:xfrm>
            <a:off x="599440" y="1285240"/>
            <a:ext cx="6407150" cy="5109845"/>
          </a:xfrm>
          <a:prstGeom prst="rect">
            <a:avLst/>
          </a:prstGeom>
        </p:spPr>
      </p:pic>
      <p:sp>
        <p:nvSpPr>
          <p:cNvPr id="18" name="文本框 17"/>
          <p:cNvSpPr txBox="1"/>
          <p:nvPr/>
        </p:nvSpPr>
        <p:spPr>
          <a:xfrm>
            <a:off x="7571105" y="2811145"/>
            <a:ext cx="3388360" cy="2491740"/>
          </a:xfrm>
          <a:prstGeom prst="rect">
            <a:avLst/>
          </a:prstGeom>
          <a:noFill/>
          <a:ln w="9525">
            <a:noFill/>
          </a:ln>
        </p:spPr>
        <p:txBody>
          <a:bodyPr wrap="square">
            <a:spAutoFit/>
          </a:bodyPr>
          <a:p>
            <a:pPr marL="228600" indent="-228600">
              <a:lnSpc>
                <a:spcPct val="200000"/>
              </a:lnSpc>
              <a:buFont typeface="Wingdings" panose="05000000000000000000" charset="0"/>
              <a:buChar char="n"/>
            </a:pPr>
            <a:r>
              <a:rPr lang="zh-CN" altLang="en-US" sz="1400" b="0">
                <a:solidFill>
                  <a:srgbClr val="FFFF00"/>
                </a:solidFill>
                <a:latin typeface="+mn-ea"/>
              </a:rPr>
              <a:t>多地图机制（multi-map）</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保证持久建图过程的鲁棒性</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重定位更容易</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ATLAS机制与</a:t>
            </a:r>
            <a:r>
              <a:rPr lang="en-US" altLang="zh-CN" sz="1000" b="0">
                <a:solidFill>
                  <a:schemeClr val="bg1"/>
                </a:solidFill>
                <a:latin typeface="+mn-ea"/>
              </a:rPr>
              <a:t>Cartographer</a:t>
            </a:r>
            <a:r>
              <a:rPr lang="zh-CN" altLang="en-US" sz="1000" b="0">
                <a:solidFill>
                  <a:schemeClr val="bg1"/>
                </a:solidFill>
                <a:latin typeface="+mn-ea"/>
              </a:rPr>
              <a:t>的</a:t>
            </a:r>
            <a:r>
              <a:rPr lang="en-US" altLang="zh-CN" sz="1000" b="0">
                <a:solidFill>
                  <a:schemeClr val="bg1"/>
                </a:solidFill>
                <a:latin typeface="+mn-ea"/>
              </a:rPr>
              <a:t>submap</a:t>
            </a:r>
            <a:r>
              <a:rPr lang="zh-CN" altLang="en-US" sz="1000" b="0">
                <a:solidFill>
                  <a:schemeClr val="bg1"/>
                </a:solidFill>
                <a:latin typeface="+mn-ea"/>
              </a:rPr>
              <a:t>机制很类似</a:t>
            </a:r>
            <a:endParaRPr lang="zh-CN" altLang="en-US" sz="1000" b="0">
              <a:solidFill>
                <a:schemeClr val="bg1"/>
              </a:solidFill>
              <a:latin typeface="+mn-ea"/>
            </a:endParaRPr>
          </a:p>
          <a:p>
            <a:pPr marL="228600" indent="-228600">
              <a:lnSpc>
                <a:spcPct val="200000"/>
              </a:lnSpc>
              <a:buFont typeface="Wingdings" panose="05000000000000000000" charset="0"/>
              <a:buChar char="n"/>
            </a:pPr>
            <a:r>
              <a:rPr lang="zh-CN" altLang="en-US" sz="1400" b="0">
                <a:solidFill>
                  <a:srgbClr val="FFFF00"/>
                </a:solidFill>
                <a:latin typeface="+mn-ea"/>
              </a:rPr>
              <a:t>视觉惯导融合（visual-inertial）</a:t>
            </a:r>
            <a:endParaRPr lang="zh-CN" altLang="en-US" sz="14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初始化更容易</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加入</a:t>
            </a:r>
            <a:r>
              <a:rPr lang="en-US" altLang="zh-CN" sz="1000" b="0">
                <a:solidFill>
                  <a:schemeClr val="bg1"/>
                </a:solidFill>
                <a:latin typeface="+mn-ea"/>
              </a:rPr>
              <a:t>IMU</a:t>
            </a:r>
            <a:r>
              <a:rPr lang="zh-CN" altLang="en-US" sz="1000" b="0">
                <a:solidFill>
                  <a:schemeClr val="bg1"/>
                </a:solidFill>
                <a:latin typeface="+mn-ea"/>
              </a:rPr>
              <a:t>约束的</a:t>
            </a:r>
            <a:r>
              <a:rPr lang="en-US" altLang="zh-CN" sz="1000" b="0">
                <a:solidFill>
                  <a:schemeClr val="bg1"/>
                </a:solidFill>
                <a:latin typeface="+mn-ea"/>
              </a:rPr>
              <a:t>BA</a:t>
            </a:r>
            <a:r>
              <a:rPr lang="zh-CN" altLang="en-US" sz="1000" b="0">
                <a:solidFill>
                  <a:schemeClr val="bg1"/>
                </a:solidFill>
                <a:latin typeface="+mn-ea"/>
              </a:rPr>
              <a:t>优化过程效果更好</a:t>
            </a:r>
            <a:endParaRPr lang="zh-CN" altLang="en-US" sz="1000" b="0">
              <a:solidFill>
                <a:schemeClr val="bg1"/>
              </a:solidFill>
              <a:latin typeface="+mn-ea"/>
            </a:endParaRPr>
          </a:p>
        </p:txBody>
      </p:sp>
      <p:sp>
        <p:nvSpPr>
          <p:cNvPr id="19" name="文本框 18"/>
          <p:cNvSpPr txBox="1"/>
          <p:nvPr/>
        </p:nvSpPr>
        <p:spPr>
          <a:xfrm>
            <a:off x="7745730" y="2210435"/>
            <a:ext cx="2502535" cy="368300"/>
          </a:xfrm>
          <a:prstGeom prst="rect">
            <a:avLst/>
          </a:prstGeom>
          <a:solidFill>
            <a:schemeClr val="accent3">
              <a:lumMod val="50000"/>
            </a:schemeClr>
          </a:solidFill>
        </p:spPr>
        <p:txBody>
          <a:bodyPr wrap="square" rtlCol="0">
            <a:spAutoFit/>
          </a:bodyPr>
          <a:p>
            <a:pPr algn="ctr"/>
            <a:r>
              <a:rPr lang="en-US" altLang="zh-CN" b="1">
                <a:solidFill>
                  <a:srgbClr val="FFFF00"/>
                </a:solidFill>
                <a:latin typeface="+mn-ea"/>
                <a:sym typeface="+mn-ea"/>
              </a:rPr>
              <a:t>ORB-SLAM3</a:t>
            </a:r>
            <a:r>
              <a:rPr lang="zh-CN" altLang="en-US" b="1">
                <a:solidFill>
                  <a:srgbClr val="FFFF00"/>
                </a:solidFill>
                <a:latin typeface="+mn-ea"/>
                <a:sym typeface="+mn-ea"/>
              </a:rPr>
              <a:t>的特色</a:t>
            </a:r>
            <a:endParaRPr lang="en-US" altLang="zh-CN"/>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.1 </a:t>
            </a:r>
            <a:r>
              <a:rPr lang="en-US" altLang="zh-CN" sz="2000">
                <a:solidFill>
                  <a:srgbClr val="9CC2F0"/>
                </a:solidFill>
                <a:sym typeface="+mn-ea"/>
              </a:rPr>
              <a:t>ORB-SLAM2</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1" name="文本框 20"/>
          <p:cNvSpPr txBox="1"/>
          <p:nvPr/>
        </p:nvSpPr>
        <p:spPr>
          <a:xfrm>
            <a:off x="5368290" y="448945"/>
            <a:ext cx="1958975" cy="64516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3600" b="1">
                <a:solidFill>
                  <a:srgbClr val="FFFF00"/>
                </a:solidFill>
                <a:latin typeface="+mn-ea"/>
              </a:rPr>
              <a:t>拓</a:t>
            </a:r>
            <a:r>
              <a:rPr lang="en-US" altLang="zh-CN" sz="3600" b="1">
                <a:solidFill>
                  <a:srgbClr val="FFFF00"/>
                </a:solidFill>
                <a:latin typeface="+mn-ea"/>
              </a:rPr>
              <a:t> </a:t>
            </a:r>
            <a:r>
              <a:rPr lang="zh-CN" altLang="en-US" sz="3600" b="1">
                <a:solidFill>
                  <a:srgbClr val="FFFF00"/>
                </a:solidFill>
                <a:latin typeface="+mn-ea"/>
              </a:rPr>
              <a:t>展</a:t>
            </a:r>
            <a:endParaRPr lang="en-US" altLang="zh-CN" b="1">
              <a:solidFill>
                <a:srgbClr val="FFFF00"/>
              </a:solidFill>
              <a:latin typeface="+mn-ea"/>
            </a:endParaRPr>
          </a:p>
        </p:txBody>
      </p:sp>
      <p:sp>
        <p:nvSpPr>
          <p:cNvPr id="4" name="文本框 3"/>
          <p:cNvSpPr txBox="1"/>
          <p:nvPr/>
        </p:nvSpPr>
        <p:spPr>
          <a:xfrm>
            <a:off x="7174230" y="310515"/>
            <a:ext cx="1755140" cy="922020"/>
          </a:xfrm>
          <a:prstGeom prst="rect">
            <a:avLst/>
          </a:prstGeom>
          <a:noFill/>
          <a:ln w="9525">
            <a:noFill/>
          </a:ln>
        </p:spPr>
        <p:txBody>
          <a:bodyPr wrap="square">
            <a:spAutoFit/>
          </a:bodyPr>
          <a:p>
            <a:pPr indent="0" algn="l">
              <a:lnSpc>
                <a:spcPct val="100000"/>
              </a:lnSpc>
              <a:buFont typeface="Wingdings" panose="05000000000000000000" charset="0"/>
              <a:buNone/>
            </a:pPr>
            <a:r>
              <a:rPr lang="en-US" altLang="zh-CN" b="1">
                <a:solidFill>
                  <a:schemeClr val="accent3"/>
                </a:solidFill>
                <a:latin typeface="+mn-ea"/>
              </a:rPr>
              <a:t>ORB-SLAM</a:t>
            </a:r>
            <a:endParaRPr lang="en-US" altLang="zh-CN" b="1">
              <a:solidFill>
                <a:schemeClr val="accent3"/>
              </a:solidFill>
              <a:latin typeface="+mn-ea"/>
            </a:endParaRPr>
          </a:p>
          <a:p>
            <a:pPr indent="0" algn="l">
              <a:lnSpc>
                <a:spcPct val="100000"/>
              </a:lnSpc>
              <a:buFont typeface="Wingdings" panose="05000000000000000000" charset="0"/>
              <a:buNone/>
            </a:pPr>
            <a:r>
              <a:rPr lang="en-US" altLang="zh-CN" b="1">
                <a:solidFill>
                  <a:schemeClr val="accent3"/>
                </a:solidFill>
                <a:latin typeface="+mn-ea"/>
                <a:sym typeface="+mn-ea"/>
              </a:rPr>
              <a:t>ORB-SLAM2</a:t>
            </a:r>
            <a:endParaRPr lang="en-US" altLang="zh-CN" b="1">
              <a:solidFill>
                <a:schemeClr val="accent3"/>
              </a:solidFill>
              <a:latin typeface="+mn-ea"/>
            </a:endParaRPr>
          </a:p>
          <a:p>
            <a:pPr indent="0" algn="l">
              <a:lnSpc>
                <a:spcPct val="100000"/>
              </a:lnSpc>
              <a:buFont typeface="Wingdings" panose="05000000000000000000" charset="0"/>
              <a:buNone/>
            </a:pPr>
            <a:r>
              <a:rPr lang="en-US" altLang="zh-CN" b="1">
                <a:solidFill>
                  <a:schemeClr val="accent3"/>
                </a:solidFill>
                <a:latin typeface="+mn-ea"/>
                <a:sym typeface="+mn-ea"/>
              </a:rPr>
              <a:t>ORB-SLAM3</a:t>
            </a:r>
            <a:endParaRPr lang="en-US" altLang="zh-CN" b="1">
              <a:solidFill>
                <a:schemeClr val="accent3"/>
              </a:solidFill>
              <a:latin typeface="+mn-ea"/>
              <a:sym typeface="+mn-ea"/>
            </a:endParaRPr>
          </a:p>
        </p:txBody>
      </p:sp>
      <p:pic>
        <p:nvPicPr>
          <p:cNvPr id="7" name="图片 6"/>
          <p:cNvPicPr>
            <a:picLocks noChangeAspect="1"/>
          </p:cNvPicPr>
          <p:nvPr/>
        </p:nvPicPr>
        <p:blipFill>
          <a:blip r:embed="rId6"/>
          <a:stretch>
            <a:fillRect/>
          </a:stretch>
        </p:blipFill>
        <p:spPr>
          <a:xfrm>
            <a:off x="2390140" y="1239520"/>
            <a:ext cx="7759065" cy="5226050"/>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19468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ORB-SLAM2</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sz="2000" b="1" spc="300">
                <a:solidFill>
                  <a:srgbClr val="9CC2F0"/>
                </a:solidFill>
                <a:uFillTx/>
                <a:latin typeface="Arial" panose="020B0604020202020204" pitchFamily="34" charset="0"/>
                <a:ea typeface="微软雅黑" panose="020B0503020204020204" pitchFamily="34" charset="-122"/>
                <a:cs typeface="+mj-cs"/>
                <a:sym typeface="+mn-ea"/>
              </a:rPr>
              <a:t>LSD-SLAM</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9</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SVO</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3D3D"/>
                </a:solidFill>
              </a:rPr>
              <a:t>双目（三目</a:t>
            </a:r>
            <a:r>
              <a:rPr lang="en-US" altLang="zh-CN" sz="1400" b="0">
                <a:solidFill>
                  <a:srgbClr val="FF3D3D"/>
                </a:solidFill>
              </a:rPr>
              <a:t>/</a:t>
            </a:r>
            <a:r>
              <a:rPr lang="zh-CN" altLang="en-US" sz="1400" b="0">
                <a:solidFill>
                  <a:srgbClr val="FF3D3D"/>
                </a:solidFill>
              </a:rPr>
              <a:t>四目</a:t>
            </a:r>
            <a:r>
              <a:rPr lang="en-US" altLang="zh-CN" sz="1400" b="0">
                <a:solidFill>
                  <a:srgbClr val="FF3D3D"/>
                </a:solidFill>
              </a:rPr>
              <a:t>/...</a:t>
            </a:r>
            <a:r>
              <a:rPr lang="zh-CN" altLang="en-US" sz="1400" b="0">
                <a:solidFill>
                  <a:srgbClr val="FF3D3D"/>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2" name="图片 1"/>
          <p:cNvPicPr>
            <a:picLocks noChangeAspect="1"/>
          </p:cNvPicPr>
          <p:nvPr/>
        </p:nvPicPr>
        <p:blipFill>
          <a:blip r:embed="rId7"/>
          <a:stretch>
            <a:fillRect/>
          </a:stretch>
        </p:blipFill>
        <p:spPr>
          <a:xfrm>
            <a:off x="936625" y="3291840"/>
            <a:ext cx="3074035" cy="2091690"/>
          </a:xfrm>
          <a:prstGeom prst="rect">
            <a:avLst/>
          </a:prstGeom>
        </p:spPr>
      </p:pic>
      <p:pic>
        <p:nvPicPr>
          <p:cNvPr id="3" name="图片 2"/>
          <p:cNvPicPr>
            <a:picLocks noChangeAspect="1"/>
          </p:cNvPicPr>
          <p:nvPr/>
        </p:nvPicPr>
        <p:blipFill>
          <a:blip r:embed="rId8"/>
          <a:stretch>
            <a:fillRect/>
          </a:stretch>
        </p:blipFill>
        <p:spPr>
          <a:xfrm>
            <a:off x="4437380" y="3053715"/>
            <a:ext cx="3219450" cy="2553970"/>
          </a:xfrm>
          <a:prstGeom prst="rect">
            <a:avLst/>
          </a:prstGeom>
        </p:spPr>
      </p:pic>
      <p:pic>
        <p:nvPicPr>
          <p:cNvPr id="4" name="图片 3"/>
          <p:cNvPicPr>
            <a:picLocks noChangeAspect="1"/>
          </p:cNvPicPr>
          <p:nvPr/>
        </p:nvPicPr>
        <p:blipFill>
          <a:blip r:embed="rId9"/>
          <a:stretch>
            <a:fillRect/>
          </a:stretch>
        </p:blipFill>
        <p:spPr>
          <a:xfrm>
            <a:off x="8083550" y="3054350"/>
            <a:ext cx="3736975" cy="255333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3" name="文本框 22"/>
          <p:cNvSpPr txBox="1"/>
          <p:nvPr/>
        </p:nvSpPr>
        <p:spPr>
          <a:xfrm>
            <a:off x="5130800" y="3491230"/>
            <a:ext cx="2368550" cy="368300"/>
          </a:xfrm>
          <a:prstGeom prst="rect">
            <a:avLst/>
          </a:prstGeom>
          <a:noFill/>
        </p:spPr>
        <p:txBody>
          <a:bodyPr wrap="square" rtlCol="0">
            <a:spAutoFit/>
          </a:bodyPr>
          <a:p>
            <a:r>
              <a:rPr lang="en-US" altLang="zh-CN">
                <a:solidFill>
                  <a:srgbClr val="FFFF00"/>
                </a:solidFill>
              </a:rPr>
              <a:t>LSD-SLAM</a:t>
            </a:r>
            <a:r>
              <a:rPr lang="zh-CN" altLang="en-US">
                <a:solidFill>
                  <a:srgbClr val="FFFF00"/>
                </a:solidFill>
              </a:rPr>
              <a:t>是什么？</a:t>
            </a:r>
            <a:endParaRPr lang="zh-CN" altLang="en-US">
              <a:solidFill>
                <a:srgbClr val="FFFF00"/>
              </a:solidFill>
            </a:endParaRPr>
          </a:p>
        </p:txBody>
      </p:sp>
      <p:sp>
        <p:nvSpPr>
          <p:cNvPr id="25" name="文本框 24"/>
          <p:cNvSpPr txBox="1"/>
          <p:nvPr/>
        </p:nvSpPr>
        <p:spPr>
          <a:xfrm>
            <a:off x="748030" y="1932940"/>
            <a:ext cx="8355330" cy="460375"/>
          </a:xfrm>
          <a:prstGeom prst="rect">
            <a:avLst/>
          </a:prstGeom>
        </p:spPr>
        <p:txBody>
          <a:bodyPr wrap="square">
            <a:spAutoFit/>
          </a:bodyPr>
          <a:p>
            <a:pPr marL="0" indent="0" algn="just" defTabSz="266700">
              <a:lnSpc>
                <a:spcPct val="150000"/>
              </a:lnSpc>
              <a:spcAft>
                <a:spcPct val="0"/>
              </a:spcAft>
            </a:pPr>
            <a:r>
              <a:rPr lang="en-US" altLang="zh-CN" sz="1600">
                <a:solidFill>
                  <a:srgbClr val="FFFF00"/>
                </a:solidFill>
                <a:latin typeface="Times New Roman" panose="02020603050405020304"/>
                <a:ea typeface="宋体" panose="02010600030101010101" pitchFamily="2" charset="-122"/>
              </a:rPr>
              <a:t>Engel J , Schps T , Cremers D . LSD-SLAM: Large-scale direct monocular SLAM[J]. 2014.</a:t>
            </a:r>
            <a:endParaRPr lang="en-US" altLang="zh-CN" sz="1600">
              <a:solidFill>
                <a:srgbClr val="FFFF00"/>
              </a:solidFill>
              <a:latin typeface="Times New Roman" panose="02020603050405020304"/>
              <a:ea typeface="宋体" panose="02010600030101010101" pitchFamily="2" charset="-122"/>
            </a:endParaRPr>
          </a:p>
        </p:txBody>
      </p:sp>
      <p:cxnSp>
        <p:nvCxnSpPr>
          <p:cNvPr id="26" name="直接连接符 25"/>
          <p:cNvCxnSpPr/>
          <p:nvPr/>
        </p:nvCxnSpPr>
        <p:spPr>
          <a:xfrm>
            <a:off x="4562475" y="2461895"/>
            <a:ext cx="3009900" cy="952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27" name="上箭头 26"/>
          <p:cNvSpPr/>
          <p:nvPr/>
        </p:nvSpPr>
        <p:spPr>
          <a:xfrm>
            <a:off x="5629275" y="2537460"/>
            <a:ext cx="400050" cy="80962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安装与运行</a:t>
            </a:r>
            <a:endParaRPr lang="zh-CN" altLang="en-US" sz="1400" b="0">
              <a:solidFill>
                <a:schemeClr val="bg1"/>
              </a:solidFill>
              <a:latin typeface="+mn-ea"/>
              <a:sym typeface="+mn-ea"/>
            </a:endParaRPr>
          </a:p>
        </p:txBody>
      </p:sp>
      <p:sp>
        <p:nvSpPr>
          <p:cNvPr id="9" name="右箭头 8"/>
          <p:cNvSpPr/>
          <p:nvPr>
            <p:custDataLst>
              <p:tags r:id="rId6"/>
            </p:custDataLst>
          </p:nvPr>
        </p:nvSpPr>
        <p:spPr>
          <a:xfrm>
            <a:off x="2649855" y="1716405"/>
            <a:ext cx="3295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064510" y="1605915"/>
            <a:ext cx="81915" cy="441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187065" y="1561465"/>
            <a:ext cx="1798955" cy="521970"/>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直接法</a:t>
            </a:r>
            <a:endParaRPr lang="zh-CN" altLang="en-US" sz="1400">
              <a:solidFill>
                <a:srgbClr val="FFFF00"/>
              </a:solidFill>
              <a:latin typeface="+mn-ea"/>
              <a:sym typeface="+mn-ea"/>
            </a:endParaRPr>
          </a:p>
          <a:p>
            <a:pPr indent="0" algn="l">
              <a:buFont typeface="+mj-ea"/>
              <a:buNone/>
            </a:pPr>
            <a:r>
              <a:rPr lang="en-US" altLang="zh-CN" sz="1400">
                <a:solidFill>
                  <a:schemeClr val="bg1"/>
                </a:solidFill>
                <a:latin typeface="+mn-ea"/>
                <a:sym typeface="+mn-ea"/>
              </a:rPr>
              <a:t>LSD-SLAM</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pic>
        <p:nvPicPr>
          <p:cNvPr id="4" name="图片 3" descr="图片37"/>
          <p:cNvPicPr>
            <a:picLocks noChangeAspect="1"/>
          </p:cNvPicPr>
          <p:nvPr/>
        </p:nvPicPr>
        <p:blipFill>
          <a:blip r:embed="rId7"/>
          <a:stretch>
            <a:fillRect/>
          </a:stretch>
        </p:blipFill>
        <p:spPr>
          <a:xfrm>
            <a:off x="5019040" y="514985"/>
            <a:ext cx="7056120" cy="3663315"/>
          </a:xfrm>
          <a:prstGeom prst="rect">
            <a:avLst/>
          </a:prstGeom>
        </p:spPr>
      </p:pic>
      <p:sp>
        <p:nvSpPr>
          <p:cNvPr id="24" name="文本框 23"/>
          <p:cNvSpPr txBox="1"/>
          <p:nvPr/>
        </p:nvSpPr>
        <p:spPr>
          <a:xfrm>
            <a:off x="5167630" y="4373880"/>
            <a:ext cx="4220845" cy="1379220"/>
          </a:xfrm>
          <a:prstGeom prst="rect">
            <a:avLst/>
          </a:prstGeom>
          <a:solidFill>
            <a:schemeClr val="accent3">
              <a:lumMod val="50000"/>
            </a:schemeClr>
          </a:solidFill>
          <a:ln w="9525">
            <a:noFill/>
          </a:ln>
        </p:spPr>
        <p:txBody>
          <a:bodyPr wrap="square">
            <a:noAutofit/>
          </a:bodyPr>
          <a:p>
            <a:pPr indent="0">
              <a:lnSpc>
                <a:spcPct val="200000"/>
              </a:lnSpc>
              <a:buFont typeface="Wingdings" panose="05000000000000000000" charset="0"/>
              <a:buNone/>
            </a:pPr>
            <a:r>
              <a:rPr lang="zh-CN" altLang="en-US" sz="1000" b="0">
                <a:solidFill>
                  <a:schemeClr val="bg1"/>
                </a:solidFill>
                <a:latin typeface="+mn-ea"/>
              </a:rPr>
              <a:t>特征点法：像素点</a:t>
            </a:r>
            <a:r>
              <a:rPr lang="en-US" altLang="zh-CN" sz="1000" b="0">
                <a:solidFill>
                  <a:schemeClr val="bg1"/>
                </a:solidFill>
                <a:latin typeface="+mn-ea"/>
              </a:rPr>
              <a:t>-&gt;</a:t>
            </a:r>
            <a:r>
              <a:rPr lang="zh-CN" altLang="en-US" sz="1000" b="0">
                <a:solidFill>
                  <a:schemeClr val="bg1"/>
                </a:solidFill>
                <a:latin typeface="+mn-ea"/>
              </a:rPr>
              <a:t>特征点</a:t>
            </a:r>
            <a:r>
              <a:rPr lang="en-US" altLang="zh-CN" sz="1000" b="0">
                <a:solidFill>
                  <a:schemeClr val="bg1"/>
                </a:solidFill>
                <a:latin typeface="+mn-ea"/>
              </a:rPr>
              <a:t>-&gt;</a:t>
            </a:r>
            <a:r>
              <a:rPr lang="zh-CN" altLang="en-US" b="1">
                <a:solidFill>
                  <a:srgbClr val="FFFF00"/>
                </a:solidFill>
                <a:latin typeface="+mn-ea"/>
              </a:rPr>
              <a:t>重投影误差</a:t>
            </a:r>
            <a:r>
              <a:rPr lang="en-US" altLang="zh-CN" sz="1000" b="0">
                <a:solidFill>
                  <a:schemeClr val="bg1"/>
                </a:solidFill>
                <a:latin typeface="+mn-ea"/>
              </a:rPr>
              <a:t>-&gt;</a:t>
            </a:r>
            <a:r>
              <a:rPr lang="zh-CN" altLang="en-US" sz="1000" b="0">
                <a:solidFill>
                  <a:schemeClr val="bg1"/>
                </a:solidFill>
                <a:latin typeface="+mn-ea"/>
              </a:rPr>
              <a:t>建立数据关联</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直接法：</a:t>
            </a:r>
            <a:r>
              <a:rPr lang="en-US" altLang="zh-CN" sz="1000" b="0">
                <a:solidFill>
                  <a:schemeClr val="bg1"/>
                </a:solidFill>
                <a:latin typeface="+mn-ea"/>
              </a:rPr>
              <a:t>    </a:t>
            </a:r>
            <a:r>
              <a:rPr lang="zh-CN" altLang="en-US" sz="1000">
                <a:solidFill>
                  <a:schemeClr val="bg1"/>
                </a:solidFill>
                <a:latin typeface="+mn-ea"/>
                <a:sym typeface="+mn-ea"/>
              </a:rPr>
              <a:t>像素点</a:t>
            </a:r>
            <a:r>
              <a:rPr lang="en-US" altLang="zh-CN" sz="1000">
                <a:solidFill>
                  <a:schemeClr val="bg1"/>
                </a:solidFill>
                <a:latin typeface="+mn-ea"/>
                <a:sym typeface="+mn-ea"/>
              </a:rPr>
              <a:t>----------&gt;</a:t>
            </a:r>
            <a:r>
              <a:rPr lang="zh-CN" altLang="en-US" b="1">
                <a:solidFill>
                  <a:srgbClr val="FFFF00"/>
                </a:solidFill>
                <a:latin typeface="+mn-ea"/>
                <a:sym typeface="+mn-ea"/>
              </a:rPr>
              <a:t>光度误差</a:t>
            </a:r>
            <a:r>
              <a:rPr lang="en-US" altLang="zh-CN" sz="1000">
                <a:solidFill>
                  <a:schemeClr val="bg1"/>
                </a:solidFill>
                <a:latin typeface="+mn-ea"/>
                <a:sym typeface="+mn-ea"/>
              </a:rPr>
              <a:t>-----&gt;</a:t>
            </a:r>
            <a:r>
              <a:rPr lang="zh-CN" altLang="en-US" sz="1000">
                <a:solidFill>
                  <a:schemeClr val="bg1"/>
                </a:solidFill>
                <a:latin typeface="+mn-ea"/>
                <a:sym typeface="+mn-ea"/>
              </a:rPr>
              <a:t>建立数据关联</a:t>
            </a:r>
            <a:endParaRPr lang="zh-CN" altLang="en-US" sz="1000" b="0">
              <a:solidFill>
                <a:schemeClr val="bg1"/>
              </a:solidFill>
              <a:latin typeface="+mn-ea"/>
              <a:sym typeface="+mn-ea"/>
            </a:endParaRPr>
          </a:p>
        </p:txBody>
      </p:sp>
      <p:sp>
        <p:nvSpPr>
          <p:cNvPr id="28" name="文本框 27"/>
          <p:cNvSpPr txBox="1"/>
          <p:nvPr/>
        </p:nvSpPr>
        <p:spPr>
          <a:xfrm>
            <a:off x="868045" y="3000375"/>
            <a:ext cx="158432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最小化重投影误差：</a:t>
            </a:r>
            <a:endParaRPr lang="zh-CN" altLang="en-US" sz="1000" b="0">
              <a:solidFill>
                <a:srgbClr val="FFFF00"/>
              </a:solidFill>
              <a:latin typeface="+mn-ea"/>
            </a:endParaRPr>
          </a:p>
        </p:txBody>
      </p:sp>
      <p:graphicFrame>
        <p:nvGraphicFramePr>
          <p:cNvPr id="12" name="对象 -2147479428"/>
          <p:cNvGraphicFramePr>
            <a:graphicFrameLocks noChangeAspect="1"/>
          </p:cNvGraphicFramePr>
          <p:nvPr/>
        </p:nvGraphicFramePr>
        <p:xfrm>
          <a:off x="1355725" y="3399155"/>
          <a:ext cx="1854200" cy="457200"/>
        </p:xfrm>
        <a:graphic>
          <a:graphicData uri="http://schemas.openxmlformats.org/presentationml/2006/ole">
            <mc:AlternateContent xmlns:mc="http://schemas.openxmlformats.org/markup-compatibility/2006">
              <mc:Choice xmlns:v="urn:schemas-microsoft-com:vml" Requires="v">
                <p:oleObj spid="_x0000_s3076" name="" r:id="rId8" imgW="1854200" imgH="457200" progId="Equation.KSEE3">
                  <p:embed/>
                </p:oleObj>
              </mc:Choice>
              <mc:Fallback>
                <p:oleObj name="" r:id="rId8" imgW="1854200" imgH="457200" progId="Equation.KSEE3">
                  <p:embed/>
                  <p:pic>
                    <p:nvPicPr>
                      <p:cNvPr id="0" name="图片 3075"/>
                      <p:cNvPicPr/>
                      <p:nvPr/>
                    </p:nvPicPr>
                    <p:blipFill>
                      <a:blip r:embed="rId9"/>
                      <a:stretch>
                        <a:fillRect/>
                      </a:stretch>
                    </p:blipFill>
                    <p:spPr>
                      <a:xfrm>
                        <a:off x="1355725" y="3399155"/>
                        <a:ext cx="1854200" cy="457200"/>
                      </a:xfrm>
                      <a:prstGeom prst="rect">
                        <a:avLst/>
                      </a:prstGeom>
                      <a:solidFill>
                        <a:schemeClr val="bg1"/>
                      </a:solidFill>
                      <a:ln w="38100">
                        <a:noFill/>
                        <a:miter/>
                      </a:ln>
                    </p:spPr>
                  </p:pic>
                </p:oleObj>
              </mc:Fallback>
            </mc:AlternateContent>
          </a:graphicData>
        </a:graphic>
      </p:graphicFrame>
      <p:graphicFrame>
        <p:nvGraphicFramePr>
          <p:cNvPr id="14" name="对象 -2147479427"/>
          <p:cNvGraphicFramePr>
            <a:graphicFrameLocks noChangeAspect="1"/>
          </p:cNvGraphicFramePr>
          <p:nvPr/>
        </p:nvGraphicFramePr>
        <p:xfrm>
          <a:off x="1355725" y="3913505"/>
          <a:ext cx="1422400" cy="431800"/>
        </p:xfrm>
        <a:graphic>
          <a:graphicData uri="http://schemas.openxmlformats.org/presentationml/2006/ole">
            <mc:AlternateContent xmlns:mc="http://schemas.openxmlformats.org/markup-compatibility/2006">
              <mc:Choice xmlns:v="urn:schemas-microsoft-com:vml" Requires="v">
                <p:oleObj spid="_x0000_s33" name="" r:id="rId10" imgW="1422400" imgH="431800" progId="Equation.KSEE3">
                  <p:embed/>
                </p:oleObj>
              </mc:Choice>
              <mc:Fallback>
                <p:oleObj name="" r:id="rId10" imgW="1422400" imgH="431800" progId="Equation.KSEE3">
                  <p:embed/>
                  <p:pic>
                    <p:nvPicPr>
                      <p:cNvPr id="0" name="图片 32"/>
                      <p:cNvPicPr/>
                      <p:nvPr/>
                    </p:nvPicPr>
                    <p:blipFill>
                      <a:blip r:embed="rId11"/>
                      <a:stretch>
                        <a:fillRect/>
                      </a:stretch>
                    </p:blipFill>
                    <p:spPr>
                      <a:xfrm>
                        <a:off x="1355725" y="3913505"/>
                        <a:ext cx="1422400" cy="431800"/>
                      </a:xfrm>
                      <a:prstGeom prst="rect">
                        <a:avLst/>
                      </a:prstGeom>
                      <a:solidFill>
                        <a:schemeClr val="bg1"/>
                      </a:solidFill>
                      <a:ln w="38100">
                        <a:noFill/>
                        <a:miter/>
                      </a:ln>
                    </p:spPr>
                  </p:pic>
                </p:oleObj>
              </mc:Fallback>
            </mc:AlternateContent>
          </a:graphicData>
        </a:graphic>
      </p:graphicFrame>
      <p:graphicFrame>
        <p:nvGraphicFramePr>
          <p:cNvPr id="17" name="对象 -2147479420"/>
          <p:cNvGraphicFramePr>
            <a:graphicFrameLocks noChangeAspect="1"/>
          </p:cNvGraphicFramePr>
          <p:nvPr/>
        </p:nvGraphicFramePr>
        <p:xfrm>
          <a:off x="1355725" y="4434840"/>
          <a:ext cx="711200" cy="228600"/>
        </p:xfrm>
        <a:graphic>
          <a:graphicData uri="http://schemas.openxmlformats.org/presentationml/2006/ole">
            <mc:AlternateContent xmlns:mc="http://schemas.openxmlformats.org/markup-compatibility/2006">
              <mc:Choice xmlns:v="urn:schemas-microsoft-com:vml" Requires="v">
                <p:oleObj spid="_x0000_s34" name="" r:id="rId12" imgW="711200" imgH="228600" progId="Equation.KSEE3">
                  <p:embed/>
                </p:oleObj>
              </mc:Choice>
              <mc:Fallback>
                <p:oleObj name="" r:id="rId12" imgW="711200" imgH="228600" progId="Equation.KSEE3">
                  <p:embed/>
                  <p:pic>
                    <p:nvPicPr>
                      <p:cNvPr id="0" name="图片 33"/>
                      <p:cNvPicPr/>
                      <p:nvPr/>
                    </p:nvPicPr>
                    <p:blipFill>
                      <a:blip r:embed="rId13"/>
                      <a:stretch>
                        <a:fillRect/>
                      </a:stretch>
                    </p:blipFill>
                    <p:spPr>
                      <a:xfrm>
                        <a:off x="1355725" y="4434840"/>
                        <a:ext cx="711200" cy="228600"/>
                      </a:xfrm>
                      <a:prstGeom prst="rect">
                        <a:avLst/>
                      </a:prstGeom>
                      <a:solidFill>
                        <a:schemeClr val="bg1"/>
                      </a:solidFill>
                      <a:ln w="38100">
                        <a:noFill/>
                        <a:miter/>
                      </a:ln>
                    </p:spPr>
                  </p:pic>
                </p:oleObj>
              </mc:Fallback>
            </mc:AlternateContent>
          </a:graphicData>
        </a:graphic>
      </p:graphicFrame>
      <p:graphicFrame>
        <p:nvGraphicFramePr>
          <p:cNvPr id="18" name="对象 -2147479419"/>
          <p:cNvGraphicFramePr>
            <a:graphicFrameLocks noChangeAspect="1"/>
          </p:cNvGraphicFramePr>
          <p:nvPr/>
        </p:nvGraphicFramePr>
        <p:xfrm>
          <a:off x="1355725" y="4752975"/>
          <a:ext cx="2451100" cy="393700"/>
        </p:xfrm>
        <a:graphic>
          <a:graphicData uri="http://schemas.openxmlformats.org/presentationml/2006/ole">
            <mc:AlternateContent xmlns:mc="http://schemas.openxmlformats.org/markup-compatibility/2006">
              <mc:Choice xmlns:v="urn:schemas-microsoft-com:vml" Requires="v">
                <p:oleObj spid="_x0000_s35" name="" r:id="rId14" imgW="2451100" imgH="393700" progId="Equation.KSEE3">
                  <p:embed/>
                </p:oleObj>
              </mc:Choice>
              <mc:Fallback>
                <p:oleObj name="" r:id="rId14" imgW="2451100" imgH="393700" progId="Equation.KSEE3">
                  <p:embed/>
                  <p:pic>
                    <p:nvPicPr>
                      <p:cNvPr id="0" name="图片 34"/>
                      <p:cNvPicPr/>
                      <p:nvPr/>
                    </p:nvPicPr>
                    <p:blipFill>
                      <a:blip r:embed="rId15"/>
                      <a:stretch>
                        <a:fillRect/>
                      </a:stretch>
                    </p:blipFill>
                    <p:spPr>
                      <a:xfrm>
                        <a:off x="1355725" y="4752975"/>
                        <a:ext cx="2451100" cy="393700"/>
                      </a:xfrm>
                      <a:prstGeom prst="rect">
                        <a:avLst/>
                      </a:prstGeom>
                      <a:solidFill>
                        <a:schemeClr val="bg1"/>
                      </a:solidFill>
                      <a:ln w="38100">
                        <a:noFill/>
                        <a:miter/>
                      </a:ln>
                    </p:spPr>
                  </p:pic>
                </p:oleObj>
              </mc:Fallback>
            </mc:AlternateContent>
          </a:graphicData>
        </a:graphic>
      </p:graphicFrame>
      <p:sp>
        <p:nvSpPr>
          <p:cNvPr id="36" name="文本框 35"/>
          <p:cNvSpPr txBox="1"/>
          <p:nvPr/>
        </p:nvSpPr>
        <p:spPr>
          <a:xfrm>
            <a:off x="901700" y="5272405"/>
            <a:ext cx="158432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最小化光度误差：</a:t>
            </a:r>
            <a:endParaRPr lang="zh-CN" altLang="en-US" sz="1000" b="0">
              <a:solidFill>
                <a:srgbClr val="FFFF00"/>
              </a:solidFill>
              <a:latin typeface="+mn-ea"/>
            </a:endParaRPr>
          </a:p>
        </p:txBody>
      </p:sp>
      <p:graphicFrame>
        <p:nvGraphicFramePr>
          <p:cNvPr id="19" name="对象 -2147479396"/>
          <p:cNvGraphicFramePr>
            <a:graphicFrameLocks noChangeAspect="1"/>
          </p:cNvGraphicFramePr>
          <p:nvPr/>
        </p:nvGraphicFramePr>
        <p:xfrm>
          <a:off x="1355725" y="5648325"/>
          <a:ext cx="1333500" cy="228600"/>
        </p:xfrm>
        <a:graphic>
          <a:graphicData uri="http://schemas.openxmlformats.org/presentationml/2006/ole">
            <mc:AlternateContent xmlns:mc="http://schemas.openxmlformats.org/markup-compatibility/2006">
              <mc:Choice xmlns:v="urn:schemas-microsoft-com:vml" Requires="v">
                <p:oleObj spid="_x0000_s37" name="" r:id="rId16" imgW="1333500" imgH="228600" progId="Equation.KSEE3">
                  <p:embed/>
                </p:oleObj>
              </mc:Choice>
              <mc:Fallback>
                <p:oleObj name="" r:id="rId16" imgW="1333500" imgH="228600" progId="Equation.KSEE3">
                  <p:embed/>
                  <p:pic>
                    <p:nvPicPr>
                      <p:cNvPr id="0" name="图片 36"/>
                      <p:cNvPicPr/>
                      <p:nvPr/>
                    </p:nvPicPr>
                    <p:blipFill>
                      <a:blip r:embed="rId17"/>
                      <a:stretch>
                        <a:fillRect/>
                      </a:stretch>
                    </p:blipFill>
                    <p:spPr>
                      <a:xfrm>
                        <a:off x="1355725" y="5648325"/>
                        <a:ext cx="1333500" cy="228600"/>
                      </a:xfrm>
                      <a:prstGeom prst="rect">
                        <a:avLst/>
                      </a:prstGeom>
                      <a:solidFill>
                        <a:schemeClr val="bg1"/>
                      </a:solidFill>
                      <a:ln w="38100">
                        <a:noFill/>
                        <a:miter/>
                      </a:ln>
                    </p:spPr>
                  </p:pic>
                </p:oleObj>
              </mc:Fallback>
            </mc:AlternateContent>
          </a:graphicData>
        </a:graphic>
      </p:graphicFrame>
      <p:graphicFrame>
        <p:nvGraphicFramePr>
          <p:cNvPr id="20" name="对象 -2147479395"/>
          <p:cNvGraphicFramePr>
            <a:graphicFrameLocks noChangeAspect="1"/>
          </p:cNvGraphicFramePr>
          <p:nvPr/>
        </p:nvGraphicFramePr>
        <p:xfrm>
          <a:off x="1355725" y="5975985"/>
          <a:ext cx="3073400" cy="381000"/>
        </p:xfrm>
        <a:graphic>
          <a:graphicData uri="http://schemas.openxmlformats.org/presentationml/2006/ole">
            <mc:AlternateContent xmlns:mc="http://schemas.openxmlformats.org/markup-compatibility/2006">
              <mc:Choice xmlns:v="urn:schemas-microsoft-com:vml" Requires="v">
                <p:oleObj spid="_x0000_s38" name="" r:id="rId18" imgW="3073400" imgH="381000" progId="Equation.KSEE3">
                  <p:embed/>
                </p:oleObj>
              </mc:Choice>
              <mc:Fallback>
                <p:oleObj name="" r:id="rId18" imgW="3073400" imgH="381000" progId="Equation.KSEE3">
                  <p:embed/>
                  <p:pic>
                    <p:nvPicPr>
                      <p:cNvPr id="0" name="图片 37"/>
                      <p:cNvPicPr/>
                      <p:nvPr/>
                    </p:nvPicPr>
                    <p:blipFill>
                      <a:blip r:embed="rId19"/>
                      <a:stretch>
                        <a:fillRect/>
                      </a:stretch>
                    </p:blipFill>
                    <p:spPr>
                      <a:xfrm>
                        <a:off x="1355725" y="5975985"/>
                        <a:ext cx="3073400" cy="381000"/>
                      </a:xfrm>
                      <a:prstGeom prst="rect">
                        <a:avLst/>
                      </a:prstGeom>
                      <a:solidFill>
                        <a:schemeClr val="bg1"/>
                      </a:solidFill>
                      <a:ln w="38100">
                        <a:noFill/>
                        <a:miter/>
                      </a:ln>
                    </p:spPr>
                  </p:pic>
                </p:oleObj>
              </mc:Fallback>
            </mc:AlternateContent>
          </a:graphicData>
        </a:graphic>
      </p:graphicFrame>
      <p:sp>
        <p:nvSpPr>
          <p:cNvPr id="39" name="文本框 38"/>
          <p:cNvSpPr txBox="1"/>
          <p:nvPr/>
        </p:nvSpPr>
        <p:spPr>
          <a:xfrm>
            <a:off x="2956560" y="5511165"/>
            <a:ext cx="158432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0000"/>
                </a:solidFill>
                <a:latin typeface="+mn-ea"/>
              </a:rPr>
              <a:t>（光度不变假设？）</a:t>
            </a:r>
            <a:endParaRPr lang="zh-CN" altLang="en-US" sz="1000" b="0">
              <a:solidFill>
                <a:srgbClr val="FF0000"/>
              </a:solidFill>
              <a:latin typeface="+mn-ea"/>
            </a:endParaRPr>
          </a:p>
        </p:txBody>
      </p:sp>
      <p:sp>
        <p:nvSpPr>
          <p:cNvPr id="31" name="文本框 30"/>
          <p:cNvSpPr txBox="1"/>
          <p:nvPr/>
        </p:nvSpPr>
        <p:spPr>
          <a:xfrm>
            <a:off x="5977890" y="5876925"/>
            <a:ext cx="242633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思考：特征点法和直接法各自的优缺点？</a:t>
            </a:r>
            <a:endParaRPr lang="zh-CN" altLang="en-US" sz="1000" b="0">
              <a:solidFill>
                <a:srgbClr val="FFFF00"/>
              </a:solidFill>
              <a:latin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linds(horizontal)">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blinds(horizontal)">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blinds(horizontal)">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32" grpId="0"/>
      <p:bldP spid="24" grpId="0" bldLvl="0" animBg="1"/>
      <p:bldP spid="28" grpId="0"/>
      <p:bldP spid="36" grpId="0"/>
      <p:bldP spid="39" grpId="0"/>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安装与运行</a:t>
            </a:r>
            <a:endParaRPr lang="zh-CN" altLang="en-US" sz="1400" b="0">
              <a:solidFill>
                <a:schemeClr val="bg1"/>
              </a:solidFill>
              <a:latin typeface="+mn-ea"/>
              <a:sym typeface="+mn-ea"/>
            </a:endParaRPr>
          </a:p>
        </p:txBody>
      </p:sp>
      <p:sp>
        <p:nvSpPr>
          <p:cNvPr id="9" name="右箭头 8"/>
          <p:cNvSpPr/>
          <p:nvPr>
            <p:custDataLst>
              <p:tags r:id="rId6"/>
            </p:custDataLst>
          </p:nvPr>
        </p:nvSpPr>
        <p:spPr>
          <a:xfrm>
            <a:off x="2649855" y="1716405"/>
            <a:ext cx="3295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064510" y="1605915"/>
            <a:ext cx="81915" cy="441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3187065" y="1561465"/>
            <a:ext cx="1798955" cy="521970"/>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直接法</a:t>
            </a:r>
            <a:endParaRPr lang="zh-CN" altLang="en-US" sz="1400">
              <a:solidFill>
                <a:schemeClr val="bg1"/>
              </a:solidFill>
              <a:latin typeface="+mn-ea"/>
              <a:sym typeface="+mn-ea"/>
            </a:endParaRPr>
          </a:p>
          <a:p>
            <a:pPr indent="0" algn="l">
              <a:buFont typeface="+mj-ea"/>
              <a:buNone/>
            </a:pPr>
            <a:r>
              <a:rPr lang="en-US" altLang="zh-CN" sz="1400">
                <a:solidFill>
                  <a:srgbClr val="FFFF00"/>
                </a:solidFill>
                <a:latin typeface="+mn-ea"/>
                <a:sym typeface="+mn-ea"/>
              </a:rPr>
              <a:t>LSD-SLAM</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pic>
        <p:nvPicPr>
          <p:cNvPr id="5" name="图片 4" descr="图片38"/>
          <p:cNvPicPr>
            <a:picLocks noChangeAspect="1"/>
          </p:cNvPicPr>
          <p:nvPr/>
        </p:nvPicPr>
        <p:blipFill>
          <a:blip r:embed="rId7"/>
          <a:stretch>
            <a:fillRect/>
          </a:stretch>
        </p:blipFill>
        <p:spPr>
          <a:xfrm>
            <a:off x="5341620" y="673735"/>
            <a:ext cx="6757035" cy="2642235"/>
          </a:xfrm>
          <a:prstGeom prst="rect">
            <a:avLst/>
          </a:prstGeom>
        </p:spPr>
      </p:pic>
      <p:pic>
        <p:nvPicPr>
          <p:cNvPr id="7" name="图片 6" descr="图片39"/>
          <p:cNvPicPr>
            <a:picLocks noChangeAspect="1"/>
          </p:cNvPicPr>
          <p:nvPr/>
        </p:nvPicPr>
        <p:blipFill>
          <a:blip r:embed="rId8"/>
          <a:stretch>
            <a:fillRect/>
          </a:stretch>
        </p:blipFill>
        <p:spPr>
          <a:xfrm>
            <a:off x="98425" y="3853815"/>
            <a:ext cx="6000115" cy="2353310"/>
          </a:xfrm>
          <a:prstGeom prst="rect">
            <a:avLst/>
          </a:prstGeom>
        </p:spPr>
      </p:pic>
      <p:pic>
        <p:nvPicPr>
          <p:cNvPr id="16" name="图片 15" descr="图片40"/>
          <p:cNvPicPr>
            <a:picLocks noChangeAspect="1"/>
          </p:cNvPicPr>
          <p:nvPr/>
        </p:nvPicPr>
        <p:blipFill>
          <a:blip r:embed="rId9"/>
          <a:stretch>
            <a:fillRect/>
          </a:stretch>
        </p:blipFill>
        <p:spPr>
          <a:xfrm>
            <a:off x="6167755" y="3878580"/>
            <a:ext cx="5930900" cy="2327910"/>
          </a:xfrm>
          <a:prstGeom prst="rect">
            <a:avLst/>
          </a:prstGeom>
        </p:spPr>
      </p:pic>
      <p:sp>
        <p:nvSpPr>
          <p:cNvPr id="23" name="文本框 22"/>
          <p:cNvSpPr txBox="1"/>
          <p:nvPr/>
        </p:nvSpPr>
        <p:spPr>
          <a:xfrm>
            <a:off x="3695065" y="2083435"/>
            <a:ext cx="1120775" cy="101473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altLang="en-US" sz="1000" b="0">
                <a:solidFill>
                  <a:schemeClr val="bg1"/>
                </a:solidFill>
                <a:latin typeface="+mn-ea"/>
              </a:rPr>
              <a:t>追踪</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深度估计</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地图优化</a:t>
            </a:r>
            <a:endParaRPr lang="zh-CN" altLang="en-US" sz="1000" b="0">
              <a:solidFill>
                <a:schemeClr val="bg1"/>
              </a:solidFill>
              <a:latin typeface="+mn-ea"/>
            </a:endParaRPr>
          </a:p>
        </p:txBody>
      </p:sp>
      <p:sp>
        <p:nvSpPr>
          <p:cNvPr id="10" name="文本框 9"/>
          <p:cNvSpPr txBox="1"/>
          <p:nvPr/>
        </p:nvSpPr>
        <p:spPr>
          <a:xfrm>
            <a:off x="8159750" y="3229610"/>
            <a:ext cx="112077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单目系统框架</a:t>
            </a:r>
            <a:endParaRPr lang="zh-CN" altLang="en-US" sz="1000" b="0">
              <a:solidFill>
                <a:srgbClr val="FFFF00"/>
              </a:solidFill>
              <a:latin typeface="+mn-ea"/>
            </a:endParaRPr>
          </a:p>
        </p:txBody>
      </p:sp>
      <p:sp>
        <p:nvSpPr>
          <p:cNvPr id="21" name="文本框 20"/>
          <p:cNvSpPr txBox="1"/>
          <p:nvPr/>
        </p:nvSpPr>
        <p:spPr>
          <a:xfrm>
            <a:off x="2416175" y="6206490"/>
            <a:ext cx="112077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双目系统框架</a:t>
            </a:r>
            <a:endParaRPr lang="zh-CN" altLang="en-US" sz="1000" b="0">
              <a:solidFill>
                <a:srgbClr val="FFFF00"/>
              </a:solidFill>
              <a:latin typeface="+mn-ea"/>
            </a:endParaRPr>
          </a:p>
        </p:txBody>
      </p:sp>
      <p:sp>
        <p:nvSpPr>
          <p:cNvPr id="22" name="文本框 21"/>
          <p:cNvSpPr txBox="1"/>
          <p:nvPr/>
        </p:nvSpPr>
        <p:spPr>
          <a:xfrm>
            <a:off x="8248015" y="6206490"/>
            <a:ext cx="112077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全景系统框架</a:t>
            </a:r>
            <a:endParaRPr lang="zh-CN" altLang="en-US" sz="1000"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21" grpId="0"/>
      <p:bldP spid="2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安装与运行</a:t>
            </a:r>
            <a:endParaRPr lang="zh-CN" altLang="en-US" sz="1400" b="0">
              <a:solidFill>
                <a:schemeClr val="bg1"/>
              </a:solidFill>
              <a:latin typeface="+mn-ea"/>
              <a:sym typeface="+mn-ea"/>
            </a:endParaRPr>
          </a:p>
        </p:txBody>
      </p:sp>
      <p:sp>
        <p:nvSpPr>
          <p:cNvPr id="9" name="右箭头 8"/>
          <p:cNvSpPr/>
          <p:nvPr>
            <p:custDataLst>
              <p:tags r:id="rId6"/>
            </p:custDataLst>
          </p:nvPr>
        </p:nvSpPr>
        <p:spPr>
          <a:xfrm>
            <a:off x="2649855" y="2125980"/>
            <a:ext cx="112903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图片41"/>
          <p:cNvPicPr>
            <a:picLocks noChangeAspect="1"/>
          </p:cNvPicPr>
          <p:nvPr/>
        </p:nvPicPr>
        <p:blipFill>
          <a:blip r:embed="rId7"/>
          <a:stretch>
            <a:fillRect/>
          </a:stretch>
        </p:blipFill>
        <p:spPr>
          <a:xfrm>
            <a:off x="4027805" y="974725"/>
            <a:ext cx="6513195" cy="3924300"/>
          </a:xfrm>
          <a:prstGeom prst="rect">
            <a:avLst/>
          </a:prstGeom>
        </p:spPr>
      </p:pic>
      <p:sp>
        <p:nvSpPr>
          <p:cNvPr id="12" name="文本框 11"/>
          <p:cNvSpPr txBox="1"/>
          <p:nvPr/>
        </p:nvSpPr>
        <p:spPr>
          <a:xfrm>
            <a:off x="6555740" y="5005070"/>
            <a:ext cx="141224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LSD-SLAM代码框架</a:t>
            </a:r>
            <a:endParaRPr lang="zh-CN" altLang="en-US" sz="1000"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安装与运行</a:t>
            </a:r>
            <a:endParaRPr lang="zh-CN" altLang="en-US" sz="1400" b="0">
              <a:solidFill>
                <a:schemeClr val="bg1"/>
              </a:solidFill>
              <a:latin typeface="+mn-ea"/>
              <a:sym typeface="+mn-ea"/>
            </a:endParaRPr>
          </a:p>
        </p:txBody>
      </p:sp>
      <p:pic>
        <p:nvPicPr>
          <p:cNvPr id="5" name="图片 4" descr="捕获"/>
          <p:cNvPicPr>
            <a:picLocks noChangeAspect="1"/>
          </p:cNvPicPr>
          <p:nvPr/>
        </p:nvPicPr>
        <p:blipFill>
          <a:blip r:embed="rId6"/>
          <a:stretch>
            <a:fillRect/>
          </a:stretch>
        </p:blipFill>
        <p:spPr>
          <a:xfrm>
            <a:off x="6774815" y="434975"/>
            <a:ext cx="4767580" cy="6059170"/>
          </a:xfrm>
          <a:prstGeom prst="rect">
            <a:avLst/>
          </a:prstGeom>
        </p:spPr>
      </p:pic>
      <p:sp>
        <p:nvSpPr>
          <p:cNvPr id="7" name="文本框 6"/>
          <p:cNvSpPr txBox="1"/>
          <p:nvPr/>
        </p:nvSpPr>
        <p:spPr>
          <a:xfrm>
            <a:off x="6774815" y="36195"/>
            <a:ext cx="156400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LSD-SLAM核心库文件</a:t>
            </a:r>
            <a:endParaRPr lang="zh-CN" altLang="en-US" sz="1000" b="0">
              <a:solidFill>
                <a:srgbClr val="FFFF00"/>
              </a:solidFill>
              <a:latin typeface="+mn-ea"/>
            </a:endParaRPr>
          </a:p>
        </p:txBody>
      </p:sp>
      <p:pic>
        <p:nvPicPr>
          <p:cNvPr id="10" name="图片 9" descr="图片42"/>
          <p:cNvPicPr>
            <a:picLocks noChangeAspect="1"/>
          </p:cNvPicPr>
          <p:nvPr/>
        </p:nvPicPr>
        <p:blipFill>
          <a:blip r:embed="rId7"/>
          <a:stretch>
            <a:fillRect/>
          </a:stretch>
        </p:blipFill>
        <p:spPr>
          <a:xfrm>
            <a:off x="1250950" y="3441065"/>
            <a:ext cx="4895850" cy="3046095"/>
          </a:xfrm>
          <a:prstGeom prst="rect">
            <a:avLst/>
          </a:prstGeom>
        </p:spPr>
      </p:pic>
      <p:sp>
        <p:nvSpPr>
          <p:cNvPr id="14" name="文本框 13"/>
          <p:cNvSpPr txBox="1"/>
          <p:nvPr/>
        </p:nvSpPr>
        <p:spPr>
          <a:xfrm>
            <a:off x="1250950" y="3042285"/>
            <a:ext cx="112014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SlamSystem类</a:t>
            </a:r>
            <a:endParaRPr lang="zh-CN" altLang="en-US" sz="1000"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4051300" y="2289810"/>
            <a:ext cx="2141855" cy="737235"/>
          </a:xfrm>
          <a:prstGeom prst="rect">
            <a:avLst/>
          </a:prstGeom>
          <a:noFill/>
        </p:spPr>
        <p:txBody>
          <a:bodyPr wrap="none" rtlCol="0" anchor="t">
            <a:spAutoFit/>
          </a:bodyPr>
          <a:p>
            <a:pPr marL="342900" indent="-342900" algn="l">
              <a:buFont typeface="+mj-ea"/>
              <a:buAutoNum type="circleNumDbPlain"/>
            </a:pPr>
            <a:r>
              <a:rPr lang="en-US" altLang="zh-CN" sz="1400">
                <a:solidFill>
                  <a:srgbClr val="FFFF00"/>
                </a:solidFill>
                <a:latin typeface="+mn-ea"/>
                <a:sym typeface="+mn-ea"/>
              </a:rPr>
              <a:t>LSD-SLAM</a:t>
            </a:r>
            <a:r>
              <a:rPr lang="zh-CN" altLang="en-US" sz="1400">
                <a:solidFill>
                  <a:srgbClr val="FFFF00"/>
                </a:solidFill>
                <a:latin typeface="+mn-ea"/>
                <a:sym typeface="+mn-ea"/>
              </a:rPr>
              <a:t>安装</a:t>
            </a:r>
            <a:endParaRPr lang="zh-CN" altLang="en-US" sz="1400">
              <a:solidFill>
                <a:srgbClr val="FFFF00"/>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离</a:t>
            </a:r>
            <a:r>
              <a:rPr lang="zh-CN" altLang="en-US" sz="1400">
                <a:solidFill>
                  <a:schemeClr val="bg1"/>
                </a:solidFill>
                <a:latin typeface="+mn-ea"/>
                <a:sym typeface="+mn-ea"/>
              </a:rPr>
              <a:t>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在</a:t>
            </a:r>
            <a:r>
              <a:rPr lang="zh-CN" altLang="en-US" sz="1400">
                <a:solidFill>
                  <a:schemeClr val="bg1"/>
                </a:solidFill>
                <a:latin typeface="+mn-ea"/>
                <a:sym typeface="+mn-ea"/>
              </a:rPr>
              <a:t>线运行</a:t>
            </a:r>
            <a:endParaRPr lang="zh-CN" altLang="en-US" sz="1400">
              <a:solidFill>
                <a:schemeClr val="bg1"/>
              </a:solidFill>
              <a:latin typeface="+mn-ea"/>
              <a:sym typeface="+mn-ea"/>
            </a:endParaRPr>
          </a:p>
        </p:txBody>
      </p:sp>
      <p:sp>
        <p:nvSpPr>
          <p:cNvPr id="100" name="文本框 99"/>
          <p:cNvSpPr txBox="1"/>
          <p:nvPr/>
        </p:nvSpPr>
        <p:spPr>
          <a:xfrm>
            <a:off x="3201035" y="3796030"/>
            <a:ext cx="5080000" cy="275590"/>
          </a:xfrm>
          <a:prstGeom prst="rect">
            <a:avLst/>
          </a:prstGeom>
          <a:noFill/>
          <a:ln w="9525">
            <a:noFill/>
          </a:ln>
        </p:spPr>
        <p:txBody>
          <a:bodyPr>
            <a:spAutoFit/>
          </a:bodyPr>
          <a:p>
            <a:pPr indent="0"/>
            <a:r>
              <a:rPr lang="en-US" sz="1200">
                <a:solidFill>
                  <a:schemeClr val="bg1"/>
                </a:solidFill>
              </a:rPr>
              <a:t>https://github.com/tum-vision/lsd_slam/blob/master/README.md</a:t>
            </a:r>
            <a:endParaRPr lang="en-US" altLang="en-US" sz="12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blinds(horizontal)">
                                      <p:cBhvr>
                                        <p:cTn id="1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4" grpId="0"/>
      <p:bldP spid="100"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4051300" y="2289810"/>
            <a:ext cx="214185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安装</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LSD-SLAM</a:t>
            </a:r>
            <a:r>
              <a:rPr lang="zh-CN" altLang="en-US" sz="1400">
                <a:solidFill>
                  <a:srgbClr val="FFFF00"/>
                </a:solidFill>
                <a:latin typeface="+mn-ea"/>
                <a:sym typeface="+mn-ea"/>
              </a:rPr>
              <a:t>离线运行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在</a:t>
            </a:r>
            <a:r>
              <a:rPr lang="zh-CN" altLang="en-US" sz="1400">
                <a:solidFill>
                  <a:schemeClr val="bg1"/>
                </a:solidFill>
                <a:latin typeface="+mn-ea"/>
                <a:sym typeface="+mn-ea"/>
              </a:rPr>
              <a:t>线运行</a:t>
            </a:r>
            <a:endParaRPr lang="zh-CN" altLang="en-US" sz="1400">
              <a:solidFill>
                <a:schemeClr val="bg1"/>
              </a:solidFill>
              <a:latin typeface="+mn-ea"/>
              <a:sym typeface="+mn-ea"/>
            </a:endParaRPr>
          </a:p>
        </p:txBody>
      </p:sp>
      <p:sp>
        <p:nvSpPr>
          <p:cNvPr id="5" name="文本框 4"/>
          <p:cNvSpPr txBox="1"/>
          <p:nvPr/>
        </p:nvSpPr>
        <p:spPr>
          <a:xfrm>
            <a:off x="2545080" y="3950335"/>
            <a:ext cx="5975985" cy="1198880"/>
          </a:xfrm>
          <a:prstGeom prst="rect">
            <a:avLst/>
          </a:prstGeom>
          <a:noFill/>
          <a:ln w="9525">
            <a:solidFill>
              <a:schemeClr val="accent1"/>
            </a:solidFill>
          </a:ln>
        </p:spPr>
        <p:txBody>
          <a:bodyPr wrap="square">
            <a:spAutoFit/>
          </a:bodyPr>
          <a:p>
            <a:pPr indent="0">
              <a:lnSpc>
                <a:spcPct val="200000"/>
              </a:lnSpc>
              <a:buFont typeface="Wingdings" panose="05000000000000000000" charset="0"/>
              <a:buNone/>
            </a:pPr>
            <a:r>
              <a:rPr lang="zh-CN" altLang="en-US" sz="900" b="0">
                <a:solidFill>
                  <a:srgbClr val="FFFF00"/>
                </a:solidFill>
                <a:latin typeface="+mn-ea"/>
              </a:rPr>
              <a:t>#启动dataset_slam建图</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rosrun lsd_slam_core dataset_slam </a:t>
            </a:r>
            <a:r>
              <a:rPr lang="en-US" altLang="zh-CN" sz="900" b="0">
                <a:solidFill>
                  <a:srgbClr val="FFFF00"/>
                </a:solidFill>
                <a:latin typeface="+mn-ea"/>
              </a:rPr>
              <a:t>  </a:t>
            </a:r>
            <a:r>
              <a:rPr lang="zh-CN" altLang="en-US" sz="900" b="0">
                <a:solidFill>
                  <a:srgbClr val="FFFF00"/>
                </a:solidFill>
                <a:latin typeface="+mn-ea"/>
              </a:rPr>
              <a:t>_files:=&lt;files&gt; </a:t>
            </a:r>
            <a:r>
              <a:rPr lang="en-US" altLang="zh-CN" sz="900" b="0">
                <a:solidFill>
                  <a:srgbClr val="FFFF00"/>
                </a:solidFill>
                <a:latin typeface="+mn-ea"/>
              </a:rPr>
              <a:t>  </a:t>
            </a:r>
            <a:r>
              <a:rPr lang="zh-CN" altLang="en-US" sz="900" b="0">
                <a:solidFill>
                  <a:srgbClr val="FFFF00"/>
                </a:solidFill>
                <a:latin typeface="+mn-ea"/>
              </a:rPr>
              <a:t>_hz:=&lt;hz&gt; </a:t>
            </a:r>
            <a:r>
              <a:rPr lang="en-US" altLang="zh-CN" sz="900" b="0">
                <a:solidFill>
                  <a:srgbClr val="FFFF00"/>
                </a:solidFill>
                <a:latin typeface="+mn-ea"/>
              </a:rPr>
              <a:t>  </a:t>
            </a:r>
            <a:r>
              <a:rPr lang="zh-CN" altLang="en-US" sz="900" b="0">
                <a:solidFill>
                  <a:srgbClr val="FFFF00"/>
                </a:solidFill>
                <a:latin typeface="+mn-ea"/>
              </a:rPr>
              <a:t>_calib:=&lt;calibration_file&gt;</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#启动viewer显示</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rosrun lsd_slam_viewer viewer</a:t>
            </a:r>
            <a:endParaRPr lang="zh-CN" altLang="en-US" sz="900" b="0">
              <a:solidFill>
                <a:srgbClr val="FFFF00"/>
              </a:solidFill>
              <a:latin typeface="+mn-ea"/>
            </a:endParaRPr>
          </a:p>
        </p:txBody>
      </p:sp>
      <p:sp>
        <p:nvSpPr>
          <p:cNvPr id="16" name="矩形 15"/>
          <p:cNvSpPr/>
          <p:nvPr/>
        </p:nvSpPr>
        <p:spPr>
          <a:xfrm>
            <a:off x="4545330" y="4349115"/>
            <a:ext cx="3265805" cy="2406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.2 </a:t>
            </a:r>
            <a:r>
              <a:rPr sz="2000">
                <a:solidFill>
                  <a:srgbClr val="9CC2F0"/>
                </a:solidFill>
                <a:sym typeface="+mn-ea"/>
              </a:rPr>
              <a:t>LSD-SLAM</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LSD-SLAM</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LSD-SLAM</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929255" y="256222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853180" y="227520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4051300" y="2289810"/>
            <a:ext cx="214185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安装</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LSD-SLAM</a:t>
            </a:r>
            <a:r>
              <a:rPr lang="zh-CN" altLang="en-US" sz="1400">
                <a:solidFill>
                  <a:schemeClr val="bg1"/>
                </a:solidFill>
                <a:latin typeface="+mn-ea"/>
                <a:sym typeface="+mn-ea"/>
              </a:rPr>
              <a:t>离线运行</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LSD-SLAM</a:t>
            </a:r>
            <a:r>
              <a:rPr lang="zh-CN" altLang="en-US" sz="1400">
                <a:solidFill>
                  <a:srgbClr val="FFFF00"/>
                </a:solidFill>
                <a:latin typeface="+mn-ea"/>
                <a:sym typeface="+mn-ea"/>
              </a:rPr>
              <a:t>在线运行</a:t>
            </a:r>
            <a:endParaRPr lang="zh-CN" altLang="en-US" sz="1400">
              <a:solidFill>
                <a:srgbClr val="FFFF00"/>
              </a:solidFill>
              <a:latin typeface="+mn-ea"/>
              <a:sym typeface="+mn-ea"/>
            </a:endParaRPr>
          </a:p>
        </p:txBody>
      </p:sp>
      <p:sp>
        <p:nvSpPr>
          <p:cNvPr id="14" name="文本框 13"/>
          <p:cNvSpPr txBox="1"/>
          <p:nvPr/>
        </p:nvSpPr>
        <p:spPr>
          <a:xfrm>
            <a:off x="3052445" y="3755390"/>
            <a:ext cx="5975985" cy="1198880"/>
          </a:xfrm>
          <a:prstGeom prst="rect">
            <a:avLst/>
          </a:prstGeom>
          <a:noFill/>
          <a:ln w="9525">
            <a:solidFill>
              <a:schemeClr val="accent1"/>
            </a:solidFill>
          </a:ln>
        </p:spPr>
        <p:txBody>
          <a:bodyPr wrap="square">
            <a:spAutoFit/>
          </a:bodyPr>
          <a:p>
            <a:pPr indent="0">
              <a:lnSpc>
                <a:spcPct val="200000"/>
              </a:lnSpc>
              <a:buFont typeface="Wingdings" panose="05000000000000000000" charset="0"/>
              <a:buNone/>
            </a:pPr>
            <a:r>
              <a:rPr lang="zh-CN" altLang="en-US" sz="900" b="0">
                <a:solidFill>
                  <a:srgbClr val="FFFF00"/>
                </a:solidFill>
                <a:latin typeface="+mn-ea"/>
              </a:rPr>
              <a:t>#启动live_slam建图</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rosrun lsd_slam_core live_slam</a:t>
            </a:r>
            <a:r>
              <a:rPr lang="en-US" altLang="zh-CN" sz="900" b="0">
                <a:solidFill>
                  <a:srgbClr val="FFFF00"/>
                </a:solidFill>
                <a:latin typeface="+mn-ea"/>
              </a:rPr>
              <a:t>  </a:t>
            </a:r>
            <a:r>
              <a:rPr lang="zh-CN" altLang="en-US" sz="900" b="0">
                <a:solidFill>
                  <a:srgbClr val="FFFF00"/>
                </a:solidFill>
                <a:latin typeface="+mn-ea"/>
              </a:rPr>
              <a:t> /image:=&lt;yourstreamtopic&gt; </a:t>
            </a:r>
            <a:r>
              <a:rPr lang="en-US" altLang="zh-CN" sz="900" b="0">
                <a:solidFill>
                  <a:srgbClr val="FFFF00"/>
                </a:solidFill>
                <a:latin typeface="+mn-ea"/>
              </a:rPr>
              <a:t>  </a:t>
            </a:r>
            <a:r>
              <a:rPr lang="zh-CN" altLang="en-US" sz="900" b="0">
                <a:solidFill>
                  <a:srgbClr val="FFFF00"/>
                </a:solidFill>
                <a:latin typeface="+mn-ea"/>
              </a:rPr>
              <a:t>/camera_info:=&lt;yourcamera_infotopic&gt;</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#启动viewer显示</a:t>
            </a:r>
            <a:endParaRPr lang="zh-CN" altLang="en-US" sz="900" b="0">
              <a:solidFill>
                <a:srgbClr val="FFFF00"/>
              </a:solidFill>
              <a:latin typeface="+mn-ea"/>
            </a:endParaRPr>
          </a:p>
          <a:p>
            <a:pPr indent="0">
              <a:lnSpc>
                <a:spcPct val="200000"/>
              </a:lnSpc>
              <a:buFont typeface="Wingdings" panose="05000000000000000000" charset="0"/>
              <a:buNone/>
            </a:pPr>
            <a:r>
              <a:rPr lang="zh-CN" altLang="en-US" sz="900" b="0">
                <a:solidFill>
                  <a:srgbClr val="FFFF00"/>
                </a:solidFill>
                <a:latin typeface="+mn-ea"/>
              </a:rPr>
              <a:t>rosrun lsd_slam_viewer viewer</a:t>
            </a:r>
            <a:endParaRPr lang="zh-CN" altLang="en-US" sz="900" b="0">
              <a:solidFill>
                <a:srgbClr val="FFFF00"/>
              </a:solidFill>
              <a:latin typeface="+mn-ea"/>
            </a:endParaRPr>
          </a:p>
        </p:txBody>
      </p:sp>
      <p:sp>
        <p:nvSpPr>
          <p:cNvPr id="17" name="矩形 16"/>
          <p:cNvSpPr/>
          <p:nvPr/>
        </p:nvSpPr>
        <p:spPr>
          <a:xfrm>
            <a:off x="4853305" y="4131945"/>
            <a:ext cx="3927475" cy="2406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678940" y="6545580"/>
            <a:ext cx="7166610" cy="245110"/>
          </a:xfrm>
          <a:prstGeom prst="rect">
            <a:avLst/>
          </a:prstGeom>
          <a:noFill/>
          <a:ln w="9525">
            <a:noFill/>
          </a:ln>
        </p:spPr>
        <p:txBody>
          <a:bodyPr wrap="square">
            <a:spAutoFit/>
          </a:bodyPr>
          <a:p>
            <a:pPr indent="266700"/>
            <a:r>
              <a:rPr lang="en-US" altLang="zh-CN" sz="1000">
                <a:solidFill>
                  <a:srgbClr val="FDF731"/>
                </a:solidFill>
              </a:rPr>
              <a:t>* </a:t>
            </a:r>
            <a:r>
              <a:rPr lang="zh-CN" sz="1000">
                <a:solidFill>
                  <a:srgbClr val="FDF731"/>
                </a:solidFill>
              </a:rPr>
              <a:t>不管是运行离线节点还是在线节点，</a:t>
            </a:r>
            <a:r>
              <a:rPr lang="en-US" sz="1000">
                <a:solidFill>
                  <a:srgbClr val="FDF731"/>
                </a:solidFill>
              </a:rPr>
              <a:t>LSD-SLAM</a:t>
            </a:r>
            <a:r>
              <a:rPr lang="zh-CN" sz="1000">
                <a:solidFill>
                  <a:srgbClr val="FDF731"/>
                </a:solidFill>
              </a:rPr>
              <a:t>中都提供的大量的</a:t>
            </a:r>
            <a:r>
              <a:rPr lang="en-US" sz="1000">
                <a:solidFill>
                  <a:srgbClr val="FDF731"/>
                </a:solidFill>
              </a:rPr>
              <a:t>ROS</a:t>
            </a:r>
            <a:r>
              <a:rPr lang="zh-CN" sz="1000">
                <a:solidFill>
                  <a:srgbClr val="FDF731"/>
                </a:solidFill>
              </a:rPr>
              <a:t>动态参数可以进行配置来调节算法的效果。</a:t>
            </a:r>
            <a:endParaRPr lang="zh-CN" altLang="en-US" sz="1000">
              <a:solidFill>
                <a:srgbClr val="FDF73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19468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ORB-SLAM2</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9</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sz="2000" b="1" spc="300">
                <a:solidFill>
                  <a:srgbClr val="9CC2F0"/>
                </a:solidFill>
                <a:uFillTx/>
                <a:latin typeface="Arial" panose="020B0604020202020204" pitchFamily="34" charset="0"/>
                <a:ea typeface="微软雅黑" panose="020B0503020204020204" pitchFamily="34" charset="-122"/>
                <a:cs typeface="+mj-cs"/>
                <a:sym typeface="+mn-ea"/>
              </a:rPr>
              <a:t>LSD-SLAM</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9</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SVO</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a:t>
            </a:r>
            <a:r>
              <a:rPr lang="en-US" altLang="zh-CN" sz="2000">
                <a:solidFill>
                  <a:srgbClr val="9CC2F0"/>
                </a:solidFill>
                <a:sym typeface="+mn-ea"/>
              </a:rPr>
              <a:t>3</a:t>
            </a:r>
            <a:r>
              <a:rPr lang="zh-CN" altLang="en-US" sz="2000">
                <a:solidFill>
                  <a:srgbClr val="9CC2F0"/>
                </a:solidFill>
                <a:sym typeface="+mn-ea"/>
              </a:rPr>
              <a:t> </a:t>
            </a:r>
            <a:r>
              <a:rPr lang="en-US" sz="2000">
                <a:solidFill>
                  <a:srgbClr val="9CC2F0"/>
                </a:solidFill>
                <a:sym typeface="+mn-ea"/>
              </a:rPr>
              <a:t>SVO</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5" name="文本框 4"/>
          <p:cNvSpPr txBox="1"/>
          <p:nvPr/>
        </p:nvSpPr>
        <p:spPr>
          <a:xfrm>
            <a:off x="973455" y="2267585"/>
            <a:ext cx="10901680" cy="368300"/>
          </a:xfrm>
          <a:prstGeom prst="rect">
            <a:avLst/>
          </a:prstGeom>
        </p:spPr>
        <p:txBody>
          <a:bodyPr wrap="square">
            <a:spAutoFit/>
          </a:bodyPr>
          <a:p>
            <a:pPr marL="0" indent="0" algn="just" defTabSz="266700">
              <a:lnSpc>
                <a:spcPct val="150000"/>
              </a:lnSpc>
              <a:spcAft>
                <a:spcPct val="0"/>
              </a:spcAft>
            </a:pPr>
            <a:r>
              <a:rPr lang="en-US" altLang="zh-CN" sz="1200">
                <a:solidFill>
                  <a:srgbClr val="FFFF00"/>
                </a:solidFill>
                <a:latin typeface="Times New Roman" panose="02020603050405020304"/>
                <a:ea typeface="宋体" panose="02010600030101010101" pitchFamily="2" charset="-122"/>
              </a:rPr>
              <a:t>Forster C , Pizzoli M , Davide Scaramuzza∗. SVO: Fast semi-direct monocular visual odometry[C]// IEEE International Conference on Robotics &amp; Automation. IEEE, 2014.</a:t>
            </a:r>
            <a:endParaRPr lang="en-US" altLang="zh-CN" sz="1200">
              <a:solidFill>
                <a:srgbClr val="FFFF00"/>
              </a:solidFill>
              <a:latin typeface="Times New Roman" panose="02020603050405020304"/>
              <a:ea typeface="宋体" panose="02010600030101010101" pitchFamily="2" charset="-122"/>
            </a:endParaRPr>
          </a:p>
        </p:txBody>
      </p:sp>
      <p:sp>
        <p:nvSpPr>
          <p:cNvPr id="7" name="文本框 6"/>
          <p:cNvSpPr txBox="1"/>
          <p:nvPr/>
        </p:nvSpPr>
        <p:spPr>
          <a:xfrm>
            <a:off x="5356225" y="3306445"/>
            <a:ext cx="1797050" cy="368300"/>
          </a:xfrm>
          <a:prstGeom prst="rect">
            <a:avLst/>
          </a:prstGeom>
          <a:noFill/>
        </p:spPr>
        <p:txBody>
          <a:bodyPr wrap="square" rtlCol="0">
            <a:spAutoFit/>
          </a:bodyPr>
          <a:p>
            <a:r>
              <a:rPr lang="en-US" altLang="zh-CN">
                <a:solidFill>
                  <a:srgbClr val="FFFF00"/>
                </a:solidFill>
              </a:rPr>
              <a:t>SVO</a:t>
            </a:r>
            <a:r>
              <a:rPr lang="zh-CN" altLang="en-US">
                <a:solidFill>
                  <a:srgbClr val="FFFF00"/>
                </a:solidFill>
              </a:rPr>
              <a:t>是什么？</a:t>
            </a:r>
            <a:endParaRPr lang="zh-CN" altLang="en-US">
              <a:solidFill>
                <a:srgbClr val="FFFF00"/>
              </a:solidFill>
            </a:endParaRPr>
          </a:p>
        </p:txBody>
      </p:sp>
      <p:cxnSp>
        <p:nvCxnSpPr>
          <p:cNvPr id="10" name="直接连接符 9"/>
          <p:cNvCxnSpPr/>
          <p:nvPr/>
        </p:nvCxnSpPr>
        <p:spPr>
          <a:xfrm>
            <a:off x="4295775" y="2680970"/>
            <a:ext cx="26765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6" name="上箭头 15"/>
          <p:cNvSpPr/>
          <p:nvPr/>
        </p:nvSpPr>
        <p:spPr>
          <a:xfrm>
            <a:off x="5629275" y="2713990"/>
            <a:ext cx="257175" cy="51435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3D3D"/>
                </a:solidFill>
              </a:rPr>
              <a:t>RGB-D</a:t>
            </a:r>
            <a:endParaRPr lang="en-US" altLang="zh-CN" sz="1400" b="0">
              <a:solidFill>
                <a:srgbClr val="FF3D3D"/>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图片 5"/>
          <p:cNvPicPr>
            <a:picLocks noChangeAspect="1"/>
          </p:cNvPicPr>
          <p:nvPr/>
        </p:nvPicPr>
        <p:blipFill>
          <a:blip r:embed="rId7"/>
          <a:stretch>
            <a:fillRect/>
          </a:stretch>
        </p:blipFill>
        <p:spPr>
          <a:xfrm>
            <a:off x="1208405" y="3429000"/>
            <a:ext cx="3867150" cy="1997075"/>
          </a:xfrm>
          <a:prstGeom prst="rect">
            <a:avLst/>
          </a:prstGeom>
        </p:spPr>
      </p:pic>
      <p:pic>
        <p:nvPicPr>
          <p:cNvPr id="8" name="图片 7"/>
          <p:cNvPicPr>
            <a:picLocks noChangeAspect="1"/>
          </p:cNvPicPr>
          <p:nvPr/>
        </p:nvPicPr>
        <p:blipFill>
          <a:blip r:embed="rId8"/>
          <a:stretch>
            <a:fillRect/>
          </a:stretch>
        </p:blipFill>
        <p:spPr>
          <a:xfrm>
            <a:off x="5666740" y="3116580"/>
            <a:ext cx="6217285" cy="247396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a:t>
            </a:r>
            <a:r>
              <a:rPr lang="en-US" altLang="zh-CN" sz="2000">
                <a:solidFill>
                  <a:srgbClr val="9CC2F0"/>
                </a:solidFill>
                <a:sym typeface="+mn-ea"/>
              </a:rPr>
              <a:t>3</a:t>
            </a:r>
            <a:r>
              <a:rPr lang="zh-CN" altLang="en-US" sz="2000">
                <a:solidFill>
                  <a:srgbClr val="9CC2F0"/>
                </a:solidFill>
                <a:sym typeface="+mn-ea"/>
              </a:rPr>
              <a:t> </a:t>
            </a:r>
            <a:r>
              <a:rPr lang="en-US" sz="2000">
                <a:solidFill>
                  <a:srgbClr val="9CC2F0"/>
                </a:solidFill>
                <a:sym typeface="+mn-ea"/>
              </a:rPr>
              <a:t>SVO</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SVO</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SVO</a:t>
            </a:r>
            <a:r>
              <a:rPr lang="zh-CN" altLang="en-US" sz="1400">
                <a:solidFill>
                  <a:schemeClr val="bg1"/>
                </a:solidFill>
                <a:latin typeface="+mn-ea"/>
                <a:sym typeface="+mn-ea"/>
              </a:rPr>
              <a:t>源码解读</a:t>
            </a:r>
            <a:endParaRPr lang="zh-CN" altLang="en-US" sz="1400" b="0">
              <a:solidFill>
                <a:schemeClr val="bg1"/>
              </a:solidFill>
              <a:latin typeface="+mn-ea"/>
              <a:sym typeface="+mn-ea"/>
            </a:endParaRPr>
          </a:p>
        </p:txBody>
      </p:sp>
      <p:sp>
        <p:nvSpPr>
          <p:cNvPr id="9" name="右箭头 8"/>
          <p:cNvSpPr/>
          <p:nvPr>
            <p:custDataLst>
              <p:tags r:id="rId6"/>
            </p:custDataLst>
          </p:nvPr>
        </p:nvSpPr>
        <p:spPr>
          <a:xfrm>
            <a:off x="2097405" y="1706880"/>
            <a:ext cx="3295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578735" y="1605915"/>
            <a:ext cx="81915" cy="441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767965" y="1561465"/>
            <a:ext cx="1260475" cy="521970"/>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半直接法</a:t>
            </a:r>
            <a:endParaRPr lang="zh-CN" altLang="en-US" sz="1400">
              <a:solidFill>
                <a:srgbClr val="FFFF00"/>
              </a:solidFill>
              <a:latin typeface="+mn-ea"/>
              <a:sym typeface="+mn-ea"/>
            </a:endParaRPr>
          </a:p>
          <a:p>
            <a:pPr indent="0" algn="l">
              <a:buFont typeface="+mj-ea"/>
              <a:buNone/>
            </a:pPr>
            <a:r>
              <a:rPr lang="en-US" altLang="zh-CN" sz="1400">
                <a:solidFill>
                  <a:schemeClr val="bg1"/>
                </a:solidFill>
                <a:latin typeface="+mn-ea"/>
                <a:sym typeface="+mn-ea"/>
              </a:rPr>
              <a:t>SVO</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pic>
        <p:nvPicPr>
          <p:cNvPr id="4" name="图片 3" descr="图片43"/>
          <p:cNvPicPr>
            <a:picLocks noChangeAspect="1"/>
          </p:cNvPicPr>
          <p:nvPr/>
        </p:nvPicPr>
        <p:blipFill>
          <a:blip r:embed="rId7"/>
          <a:stretch>
            <a:fillRect/>
          </a:stretch>
        </p:blipFill>
        <p:spPr>
          <a:xfrm>
            <a:off x="5480685" y="840740"/>
            <a:ext cx="5965825" cy="2245360"/>
          </a:xfrm>
          <a:prstGeom prst="rect">
            <a:avLst/>
          </a:prstGeom>
        </p:spPr>
      </p:pic>
      <p:sp>
        <p:nvSpPr>
          <p:cNvPr id="12" name="右箭头 11"/>
          <p:cNvSpPr/>
          <p:nvPr/>
        </p:nvSpPr>
        <p:spPr>
          <a:xfrm>
            <a:off x="3724275" y="1576070"/>
            <a:ext cx="1524000" cy="2571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3314700" y="3930650"/>
            <a:ext cx="6593205" cy="193802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altLang="en-US" sz="1000" b="0">
                <a:solidFill>
                  <a:srgbClr val="FFFF00"/>
                </a:solidFill>
                <a:latin typeface="+mn-ea"/>
              </a:rPr>
              <a:t>特征点法：</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先通过特征提取和特征匹配建立两帧图像之间的数据关联，然后最小化重投影误差求解相机位姿和地图云点</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rgbClr val="FFFF00"/>
                </a:solidFill>
                <a:latin typeface="+mn-ea"/>
              </a:rPr>
              <a:t>直接法：</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直接在两帧图像的像素上建立数据关联，然后最小光度误差求解相机位姿和地图云点</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rgbClr val="FFFF00"/>
                </a:solidFill>
                <a:latin typeface="+mn-ea"/>
              </a:rPr>
              <a:t>半直接法：</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将特征点法中鲁棒性较好的特征提取部分与直接法中高效的直接关联部分结合起来，就是所谓的半直接法</a:t>
            </a:r>
            <a:endParaRPr lang="zh-CN" altLang="en-US" sz="1000" b="0">
              <a:solidFill>
                <a:schemeClr val="bg1"/>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32" grpId="0"/>
      <p:bldP spid="12" grpId="0" animBg="1"/>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a:t>
            </a:r>
            <a:r>
              <a:rPr lang="en-US" altLang="zh-CN" sz="2000">
                <a:solidFill>
                  <a:srgbClr val="9CC2F0"/>
                </a:solidFill>
                <a:sym typeface="+mn-ea"/>
              </a:rPr>
              <a:t>3</a:t>
            </a:r>
            <a:r>
              <a:rPr lang="zh-CN" altLang="en-US" sz="2000">
                <a:solidFill>
                  <a:srgbClr val="9CC2F0"/>
                </a:solidFill>
                <a:sym typeface="+mn-ea"/>
              </a:rPr>
              <a:t> </a:t>
            </a:r>
            <a:r>
              <a:rPr lang="en-US" sz="2000">
                <a:solidFill>
                  <a:srgbClr val="9CC2F0"/>
                </a:solidFill>
                <a:sym typeface="+mn-ea"/>
              </a:rPr>
              <a:t>SVO</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SVO</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SVO</a:t>
            </a:r>
            <a:r>
              <a:rPr lang="zh-CN" altLang="en-US" sz="1400">
                <a:solidFill>
                  <a:schemeClr val="bg1"/>
                </a:solidFill>
                <a:latin typeface="+mn-ea"/>
                <a:sym typeface="+mn-ea"/>
              </a:rPr>
              <a:t>源码解读</a:t>
            </a:r>
            <a:endParaRPr lang="zh-CN" altLang="en-US" sz="1400" b="0">
              <a:solidFill>
                <a:schemeClr val="bg1"/>
              </a:solidFill>
              <a:latin typeface="+mn-ea"/>
              <a:sym typeface="+mn-ea"/>
            </a:endParaRPr>
          </a:p>
        </p:txBody>
      </p:sp>
      <p:sp>
        <p:nvSpPr>
          <p:cNvPr id="9" name="右箭头 8"/>
          <p:cNvSpPr/>
          <p:nvPr>
            <p:custDataLst>
              <p:tags r:id="rId6"/>
            </p:custDataLst>
          </p:nvPr>
        </p:nvSpPr>
        <p:spPr>
          <a:xfrm>
            <a:off x="2097405" y="1706880"/>
            <a:ext cx="32956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578735" y="1605915"/>
            <a:ext cx="81915" cy="441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767965" y="1561465"/>
            <a:ext cx="1260475" cy="521970"/>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半直接法</a:t>
            </a:r>
            <a:endParaRPr lang="zh-CN" altLang="en-US" sz="1400">
              <a:solidFill>
                <a:schemeClr val="bg1"/>
              </a:solidFill>
              <a:latin typeface="+mn-ea"/>
              <a:sym typeface="+mn-ea"/>
            </a:endParaRPr>
          </a:p>
          <a:p>
            <a:pPr indent="0" algn="l">
              <a:buFont typeface="+mj-ea"/>
              <a:buNone/>
            </a:pPr>
            <a:r>
              <a:rPr lang="en-US" altLang="zh-CN" sz="1400">
                <a:solidFill>
                  <a:srgbClr val="FFFF00"/>
                </a:solidFill>
                <a:latin typeface="+mn-ea"/>
                <a:sym typeface="+mn-ea"/>
              </a:rPr>
              <a:t>SVO</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12" name="右箭头 11"/>
          <p:cNvSpPr/>
          <p:nvPr/>
        </p:nvSpPr>
        <p:spPr>
          <a:xfrm>
            <a:off x="4028440" y="1790065"/>
            <a:ext cx="476250" cy="2571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图片44"/>
          <p:cNvPicPr>
            <a:picLocks noChangeAspect="1"/>
          </p:cNvPicPr>
          <p:nvPr/>
        </p:nvPicPr>
        <p:blipFill>
          <a:blip r:embed="rId7"/>
          <a:stretch>
            <a:fillRect/>
          </a:stretch>
        </p:blipFill>
        <p:spPr>
          <a:xfrm>
            <a:off x="4958715" y="777875"/>
            <a:ext cx="5947410" cy="5042535"/>
          </a:xfrm>
          <a:prstGeom prst="rect">
            <a:avLst/>
          </a:prstGeom>
        </p:spPr>
      </p:pic>
      <p:sp>
        <p:nvSpPr>
          <p:cNvPr id="7" name="文本框 6"/>
          <p:cNvSpPr txBox="1"/>
          <p:nvPr/>
        </p:nvSpPr>
        <p:spPr>
          <a:xfrm>
            <a:off x="1818640" y="3882390"/>
            <a:ext cx="2796540" cy="193802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运动估计线程：</a:t>
            </a:r>
            <a:endParaRPr lang="zh-CN" altLang="en-US" sz="1000" b="0">
              <a:solidFill>
                <a:srgbClr val="FFFF00"/>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基于稀疏模型的图像配准</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特征配准</a:t>
            </a:r>
            <a:endParaRPr lang="zh-CN" altLang="en-US" sz="1000" b="0">
              <a:solidFill>
                <a:schemeClr val="bg1"/>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位姿结构优化</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rgbClr val="FFFF00"/>
                </a:solidFill>
                <a:latin typeface="+mn-ea"/>
              </a:rPr>
              <a:t>建图线程：</a:t>
            </a:r>
            <a:endParaRPr lang="zh-CN" altLang="en-US" sz="1000" b="0">
              <a:solidFill>
                <a:srgbClr val="FFFF00"/>
              </a:solidFill>
              <a:latin typeface="+mn-ea"/>
            </a:endParaRPr>
          </a:p>
          <a:p>
            <a:pPr marL="171450" indent="-171450">
              <a:lnSpc>
                <a:spcPct val="200000"/>
              </a:lnSpc>
              <a:buFont typeface="Wingdings" panose="05000000000000000000" charset="0"/>
              <a:buChar char="n"/>
            </a:pPr>
            <a:r>
              <a:rPr lang="zh-CN" altLang="en-US" sz="1000" b="0">
                <a:solidFill>
                  <a:schemeClr val="bg1"/>
                </a:solidFill>
                <a:latin typeface="+mn-ea"/>
              </a:rPr>
              <a:t>深度估计</a:t>
            </a:r>
            <a:endParaRPr lang="zh-CN" altLang="en-US" sz="1000" b="0">
              <a:solidFill>
                <a:schemeClr val="bg1"/>
              </a:solidFill>
              <a:latin typeface="+mn-ea"/>
            </a:endParaRPr>
          </a:p>
        </p:txBody>
      </p:sp>
      <p:sp>
        <p:nvSpPr>
          <p:cNvPr id="25" name="文本框 24"/>
          <p:cNvSpPr txBox="1"/>
          <p:nvPr/>
        </p:nvSpPr>
        <p:spPr>
          <a:xfrm>
            <a:off x="3989705" y="6459220"/>
            <a:ext cx="401129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a:t>
            </a:r>
            <a:r>
              <a:rPr lang="en-US" altLang="zh-CN" sz="1000" b="0">
                <a:solidFill>
                  <a:srgbClr val="FFFF00"/>
                </a:solidFill>
                <a:latin typeface="+mn-ea"/>
              </a:rPr>
              <a:t>SVO</a:t>
            </a:r>
            <a:r>
              <a:rPr lang="zh-CN" altLang="en-US" sz="1000" b="0">
                <a:solidFill>
                  <a:srgbClr val="FFFF00"/>
                </a:solidFill>
                <a:latin typeface="+mn-ea"/>
              </a:rPr>
              <a:t>系统框架的实现细节，将在第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linds(horizontal)">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7" grpId="0"/>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9</a:t>
            </a:r>
            <a:r>
              <a:rPr lang="zh-CN" altLang="en-US" sz="2000">
                <a:solidFill>
                  <a:srgbClr val="9CC2F0"/>
                </a:solidFill>
                <a:sym typeface="+mn-ea"/>
              </a:rPr>
              <a:t>.</a:t>
            </a:r>
            <a:r>
              <a:rPr lang="en-US" altLang="zh-CN" sz="2000">
                <a:solidFill>
                  <a:srgbClr val="9CC2F0"/>
                </a:solidFill>
                <a:sym typeface="+mn-ea"/>
              </a:rPr>
              <a:t>3</a:t>
            </a:r>
            <a:r>
              <a:rPr lang="zh-CN" altLang="en-US" sz="2000">
                <a:solidFill>
                  <a:srgbClr val="9CC2F0"/>
                </a:solidFill>
                <a:sym typeface="+mn-ea"/>
              </a:rPr>
              <a:t> </a:t>
            </a:r>
            <a:r>
              <a:rPr lang="en-US" sz="2000">
                <a:solidFill>
                  <a:srgbClr val="9CC2F0"/>
                </a:solidFill>
                <a:sym typeface="+mn-ea"/>
              </a:rPr>
              <a:t>SVO</a:t>
            </a:r>
            <a:r>
              <a:rPr lang="zh-CN" altLang="en-US" sz="2000">
                <a:solidFill>
                  <a:srgbClr val="9CC2F0"/>
                </a:solidFill>
                <a:sym typeface="+mn-ea"/>
              </a:rPr>
              <a:t>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526415" y="1486535"/>
            <a:ext cx="252603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SVO</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SVO</a:t>
            </a:r>
            <a:r>
              <a:rPr lang="zh-CN" altLang="en-US" sz="1400">
                <a:solidFill>
                  <a:srgbClr val="FFFF00"/>
                </a:solidFill>
                <a:latin typeface="+mn-ea"/>
                <a:sym typeface="+mn-ea"/>
              </a:rPr>
              <a:t>源码解读</a:t>
            </a:r>
            <a:endParaRPr lang="zh-CN" altLang="en-US" sz="1400" b="0">
              <a:solidFill>
                <a:srgbClr val="FFFF00"/>
              </a:solidFill>
              <a:latin typeface="+mn-ea"/>
              <a:sym typeface="+mn-ea"/>
            </a:endParaRPr>
          </a:p>
        </p:txBody>
      </p:sp>
      <p:sp>
        <p:nvSpPr>
          <p:cNvPr id="4" name="文本框 3"/>
          <p:cNvSpPr txBox="1"/>
          <p:nvPr/>
        </p:nvSpPr>
        <p:spPr>
          <a:xfrm>
            <a:off x="3052445" y="2720975"/>
            <a:ext cx="6368415" cy="101473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chemeClr val="bg1"/>
                </a:solidFill>
                <a:latin typeface="+mn-ea"/>
              </a:rPr>
              <a:t>* </a:t>
            </a:r>
            <a:r>
              <a:rPr sz="1000" b="0">
                <a:solidFill>
                  <a:schemeClr val="bg1"/>
                </a:solidFill>
                <a:latin typeface="+mn-ea"/>
              </a:rPr>
              <a:t>由于开源出来的SVO是经过阉割后的版本，并没有后端优化和闭环检测环节，严格意义上并不能称之为SLAM系统，确切点说只是一个VO而已。也就是说分析其源码[ </a:t>
            </a:r>
            <a:r>
              <a:rPr sz="1000" b="0">
                <a:solidFill>
                  <a:srgbClr val="FFFF00"/>
                </a:solidFill>
                <a:latin typeface="+mn-ea"/>
              </a:rPr>
              <a:t>https://github.com/uzh-rpg/rpg_svo</a:t>
            </a:r>
            <a:r>
              <a:rPr sz="1000" b="0">
                <a:solidFill>
                  <a:schemeClr val="bg1"/>
                </a:solidFill>
                <a:latin typeface="+mn-ea"/>
              </a:rPr>
              <a:t>]的意义不大，感兴趣的读者可以按照上面讲过的思路自行分析即可。</a:t>
            </a:r>
            <a:endParaRPr sz="1000" b="0">
              <a:solidFill>
                <a:schemeClr val="bg1"/>
              </a:solidFill>
              <a:latin typeface="+mn-ea"/>
            </a:endParaRPr>
          </a:p>
        </p:txBody>
      </p:sp>
    </p:spTree>
    <p:custDataLst>
      <p:tags r:id="rId6"/>
    </p:custData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6" name="文本框 5"/>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3D3D"/>
                </a:solidFill>
              </a:rPr>
              <a:t>特征点法</a:t>
            </a:r>
            <a:endParaRPr lang="zh-CN" sz="1400" b="0">
              <a:solidFill>
                <a:srgbClr val="FF3D3D"/>
              </a:solidFill>
            </a:endParaRPr>
          </a:p>
          <a:p>
            <a:pPr algn="l"/>
            <a:r>
              <a:rPr lang="zh-CN" altLang="en-US" sz="1400" b="0">
                <a:solidFill>
                  <a:srgbClr val="FFFF00"/>
                </a:solidFill>
              </a:rPr>
              <a:t>直接法</a:t>
            </a:r>
            <a:endParaRPr lang="zh-CN" altLang="en-US" sz="1400" b="0">
              <a:solidFill>
                <a:srgbClr val="FFFF00"/>
              </a:solidFill>
            </a:endParaRPr>
          </a:p>
          <a:p>
            <a:pPr algn="l"/>
            <a:r>
              <a:rPr lang="zh-CN" altLang="en-US" sz="1400" b="0">
                <a:solidFill>
                  <a:srgbClr val="FFFF00"/>
                </a:solidFill>
              </a:rPr>
              <a:t>半直接法</a:t>
            </a:r>
            <a:endParaRPr lang="zh-CN" altLang="en-US" sz="1400" b="0">
              <a:solidFill>
                <a:srgbClr val="FFFF00"/>
              </a:solidFill>
            </a:endParaRPr>
          </a:p>
        </p:txBody>
      </p:sp>
      <p:pic>
        <p:nvPicPr>
          <p:cNvPr id="2" name="图片 1"/>
          <p:cNvPicPr>
            <a:picLocks noChangeAspect="1"/>
          </p:cNvPicPr>
          <p:nvPr/>
        </p:nvPicPr>
        <p:blipFill>
          <a:blip r:embed="rId9"/>
          <a:stretch>
            <a:fillRect/>
          </a:stretch>
        </p:blipFill>
        <p:spPr>
          <a:xfrm>
            <a:off x="5727700" y="2400935"/>
            <a:ext cx="4019550" cy="300037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72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9</a:t>
            </a:r>
            <a:r>
              <a:rPr lang="zh-CN" altLang="en-US" sz="1400">
                <a:solidFill>
                  <a:schemeClr val="bg1"/>
                </a:solidFill>
              </a:rPr>
              <a:t>章：视觉</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标题 1"/>
          <p:cNvSpPr>
            <a:spLocks noGrp="1"/>
          </p:cNvSpPr>
          <p:nvPr>
            <p:custDataLst>
              <p:tags r:id="rId4"/>
            </p:custDataLst>
          </p:nvPr>
        </p:nvSpPr>
        <p:spPr>
          <a:xfrm>
            <a:off x="1795463" y="722630"/>
            <a:ext cx="8502650" cy="6330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solidFill>
                  <a:srgbClr val="FFFF00"/>
                </a:solidFill>
              </a:rPr>
              <a:t>视觉</a:t>
            </a:r>
            <a:r>
              <a:rPr lang="en-US" altLang="zh-CN" sz="2800">
                <a:solidFill>
                  <a:srgbClr val="FFFF00"/>
                </a:solidFill>
              </a:rPr>
              <a:t>SLAM</a:t>
            </a:r>
            <a:r>
              <a:rPr lang="zh-CN" altLang="en-US" sz="2800">
                <a:solidFill>
                  <a:srgbClr val="FFFF00"/>
                </a:solidFill>
              </a:rPr>
              <a:t>算法有哪些？</a:t>
            </a:r>
            <a:endParaRPr lang="zh-CN" altLang="en-US" sz="2800">
              <a:solidFill>
                <a:srgbClr val="FFFF00"/>
              </a:solidFill>
            </a:endParaRPr>
          </a:p>
        </p:txBody>
      </p:sp>
      <p:sp>
        <p:nvSpPr>
          <p:cNvPr id="12" name="标题 5"/>
          <p:cNvSpPr>
            <a:spLocks noGrp="1"/>
          </p:cNvSpPr>
          <p:nvPr>
            <p:custDataLst>
              <p:tags r:id="rId5"/>
            </p:custDataLst>
          </p:nvPr>
        </p:nvSpPr>
        <p:spPr>
          <a:xfrm>
            <a:off x="822325" y="1837690"/>
            <a:ext cx="1719580"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主传感器</a:t>
            </a:r>
            <a:r>
              <a:rPr lang="zh-CN" altLang="en-US" sz="1400" b="0">
                <a:solidFill>
                  <a:srgbClr val="FFFF00"/>
                </a:solidFill>
              </a:rPr>
              <a:t>分类</a:t>
            </a:r>
            <a:endParaRPr lang="zh-CN" altLang="en-US" sz="1400" b="0">
              <a:solidFill>
                <a:srgbClr val="FFFF00"/>
              </a:solidFill>
            </a:endParaRPr>
          </a:p>
        </p:txBody>
      </p:sp>
      <p:sp>
        <p:nvSpPr>
          <p:cNvPr id="14" name="左大括号 13"/>
          <p:cNvSpPr/>
          <p:nvPr/>
        </p:nvSpPr>
        <p:spPr>
          <a:xfrm>
            <a:off x="2496185" y="1773555"/>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6"/>
            </p:custDataLst>
          </p:nvPr>
        </p:nvSpPr>
        <p:spPr>
          <a:xfrm>
            <a:off x="2835910" y="1660525"/>
            <a:ext cx="229552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单目（鱼眼</a:t>
            </a:r>
            <a:r>
              <a:rPr lang="en-US" altLang="zh-CN" sz="1400" b="0">
                <a:solidFill>
                  <a:srgbClr val="FFFF00"/>
                </a:solidFill>
              </a:rPr>
              <a:t>/</a:t>
            </a:r>
            <a:r>
              <a:rPr lang="zh-CN" altLang="en-US" sz="1400" b="0">
                <a:solidFill>
                  <a:srgbClr val="FFFF00"/>
                </a:solidFill>
              </a:rPr>
              <a:t>全景</a:t>
            </a:r>
            <a:r>
              <a:rPr lang="zh-CN" sz="1400" b="0">
                <a:solidFill>
                  <a:srgbClr val="FFFF00"/>
                </a:solidFill>
              </a:rPr>
              <a:t>）</a:t>
            </a:r>
            <a:endParaRPr lang="zh-CN" sz="1400" b="0">
              <a:solidFill>
                <a:srgbClr val="FFFF00"/>
              </a:solidFill>
            </a:endParaRPr>
          </a:p>
          <a:p>
            <a:pPr algn="l"/>
            <a:r>
              <a:rPr lang="zh-CN" altLang="en-US" sz="1400" b="0">
                <a:solidFill>
                  <a:srgbClr val="FFFF00"/>
                </a:solidFill>
              </a:rPr>
              <a:t>双目（三目</a:t>
            </a:r>
            <a:r>
              <a:rPr lang="en-US" altLang="zh-CN" sz="1400" b="0">
                <a:solidFill>
                  <a:srgbClr val="FFFF00"/>
                </a:solidFill>
              </a:rPr>
              <a:t>/</a:t>
            </a:r>
            <a:r>
              <a:rPr lang="zh-CN" altLang="en-US" sz="1400" b="0">
                <a:solidFill>
                  <a:srgbClr val="FFFF00"/>
                </a:solidFill>
              </a:rPr>
              <a:t>四目</a:t>
            </a:r>
            <a:r>
              <a:rPr lang="en-US" altLang="zh-CN" sz="1400" b="0">
                <a:solidFill>
                  <a:srgbClr val="FFFF00"/>
                </a:solidFill>
              </a:rPr>
              <a:t>/...</a:t>
            </a:r>
            <a:r>
              <a:rPr lang="zh-CN" altLang="en-US" sz="1400" b="0">
                <a:solidFill>
                  <a:srgbClr val="FFFF00"/>
                </a:solidFill>
              </a:rPr>
              <a:t>）</a:t>
            </a:r>
            <a:endParaRPr lang="zh-CN" altLang="en-US" sz="1400" b="0">
              <a:solidFill>
                <a:srgbClr val="FFFF00"/>
              </a:solidFill>
            </a:endParaRPr>
          </a:p>
          <a:p>
            <a:pPr algn="l"/>
            <a:r>
              <a:rPr lang="en-US" altLang="zh-CN" sz="1400" b="0">
                <a:solidFill>
                  <a:srgbClr val="FFFF00"/>
                </a:solidFill>
              </a:rPr>
              <a:t>RGB-D</a:t>
            </a:r>
            <a:endParaRPr lang="en-US" altLang="zh-CN" sz="1400" b="0">
              <a:solidFill>
                <a:srgbClr val="FFFF00"/>
              </a:solidFill>
            </a:endParaRPr>
          </a:p>
        </p:txBody>
      </p:sp>
      <p:sp>
        <p:nvSpPr>
          <p:cNvPr id="34" name="左大括号 33"/>
          <p:cNvSpPr/>
          <p:nvPr/>
        </p:nvSpPr>
        <p:spPr>
          <a:xfrm>
            <a:off x="537845" y="2047875"/>
            <a:ext cx="237490" cy="3325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标题 5"/>
          <p:cNvSpPr>
            <a:spLocks noGrp="1"/>
          </p:cNvSpPr>
          <p:nvPr>
            <p:custDataLst>
              <p:tags r:id="rId7"/>
            </p:custDataLst>
          </p:nvPr>
        </p:nvSpPr>
        <p:spPr>
          <a:xfrm>
            <a:off x="852170" y="2916555"/>
            <a:ext cx="219392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按</a:t>
            </a:r>
            <a:r>
              <a:rPr lang="zh-CN" altLang="en-US" sz="1400" u="sng">
                <a:solidFill>
                  <a:srgbClr val="FF3D3D"/>
                </a:solidFill>
              </a:rPr>
              <a:t>图像分析方法</a:t>
            </a:r>
            <a:r>
              <a:rPr lang="zh-CN" altLang="en-US" sz="1400" b="0">
                <a:solidFill>
                  <a:srgbClr val="FFFF00"/>
                </a:solidFill>
              </a:rPr>
              <a:t>分类</a:t>
            </a:r>
            <a:endParaRPr lang="zh-CN" altLang="en-US" sz="1400" b="0">
              <a:solidFill>
                <a:srgbClr val="FFFF00"/>
              </a:solidFill>
            </a:endParaRPr>
          </a:p>
        </p:txBody>
      </p:sp>
      <p:sp>
        <p:nvSpPr>
          <p:cNvPr id="10" name="左大括号 9"/>
          <p:cNvSpPr/>
          <p:nvPr/>
        </p:nvSpPr>
        <p:spPr>
          <a:xfrm>
            <a:off x="2957195" y="2856230"/>
            <a:ext cx="221615"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标题 5"/>
          <p:cNvSpPr>
            <a:spLocks noGrp="1"/>
          </p:cNvSpPr>
          <p:nvPr>
            <p:custDataLst>
              <p:tags r:id="rId8"/>
            </p:custDataLst>
          </p:nvPr>
        </p:nvSpPr>
        <p:spPr>
          <a:xfrm>
            <a:off x="3169285" y="2722880"/>
            <a:ext cx="1235075" cy="7861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特征点法</a:t>
            </a:r>
            <a:endParaRPr lang="zh-CN" sz="1400" b="0">
              <a:solidFill>
                <a:srgbClr val="FFFF00"/>
              </a:solidFill>
            </a:endParaRPr>
          </a:p>
          <a:p>
            <a:pPr algn="l"/>
            <a:r>
              <a:rPr lang="zh-CN" altLang="en-US" sz="1400" b="0">
                <a:solidFill>
                  <a:srgbClr val="FF3D3D"/>
                </a:solidFill>
              </a:rPr>
              <a:t>直接法</a:t>
            </a:r>
            <a:endParaRPr lang="zh-CN" altLang="en-US" sz="1400" b="0">
              <a:solidFill>
                <a:srgbClr val="FF0000"/>
              </a:solidFill>
            </a:endParaRPr>
          </a:p>
          <a:p>
            <a:pPr algn="l"/>
            <a:r>
              <a:rPr lang="zh-CN" altLang="en-US" sz="1400" b="0">
                <a:solidFill>
                  <a:srgbClr val="FFFF00"/>
                </a:solidFill>
              </a:rPr>
              <a:t>半直接法</a:t>
            </a:r>
            <a:endParaRPr lang="zh-CN" altLang="en-US" sz="1400" b="0">
              <a:solidFill>
                <a:srgbClr val="FFFF00"/>
              </a:solidFill>
            </a:endParaRPr>
          </a:p>
        </p:txBody>
      </p:sp>
      <p:pic>
        <p:nvPicPr>
          <p:cNvPr id="3" name="图片 2"/>
          <p:cNvPicPr>
            <a:picLocks noChangeAspect="1"/>
          </p:cNvPicPr>
          <p:nvPr/>
        </p:nvPicPr>
        <p:blipFill>
          <a:blip r:embed="rId9"/>
          <a:stretch>
            <a:fillRect/>
          </a:stretch>
        </p:blipFill>
        <p:spPr>
          <a:xfrm>
            <a:off x="6232525" y="2525395"/>
            <a:ext cx="2667000" cy="284797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1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2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3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5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2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9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2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2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3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3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4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4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4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8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9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5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3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39.xml><?xml version="1.0" encoding="utf-8"?>
<p:tagLst xmlns:p="http://schemas.openxmlformats.org/presentationml/2006/main">
  <p:tag name="COMMONDATA" val="eyJoZGlkIjoiOWYxMzdiMzlkOTg3NDY4NzhiNDg4YWUyODc4NjdlZDcifQ=="/>
  <p:tag name="KSO_WPP_MARK_KEY" val="04e43911-1418-414f-824d-f83894894f4a"/>
  <p:tag name="commondata" val="eyJoZGlkIjoiMWZlNzZhMGMwNzg2MGYyYzA5ZDYyMjI1ZGIzOGUyZjQifQ=="/>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p="http://schemas.openxmlformats.org/presentationml/2006/main">
  <p:tag name="TABLE_ENDDRAG_ORIGIN_RECT" val="789*330"/>
  <p:tag name="TABLE_ENDDRAG_RECT" val="77*119*789*330"/>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TABLE_ENDDRAG_ORIGIN_RECT" val="789*330"/>
  <p:tag name="TABLE_ENDDRAG_RECT" val="77*119*789*33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789*330"/>
  <p:tag name="TABLE_ENDDRAG_RECT" val="77*119*789*330"/>
</p:tagLst>
</file>

<file path=ppt/tags/tag81.xml><?xml version="1.0" encoding="utf-8"?>
<p:tagLst xmlns:p="http://schemas.openxmlformats.org/presentationml/2006/main">
  <p:tag name="TABLE_ENDDRAG_ORIGIN_RECT" val="789*330"/>
  <p:tag name="TABLE_ENDDRAG_RECT" val="77*119*789*330"/>
</p:tagLst>
</file>

<file path=ppt/tags/tag82.xml><?xml version="1.0" encoding="utf-8"?>
<p:tagLst xmlns:p="http://schemas.openxmlformats.org/presentationml/2006/main">
  <p:tag name="TABLE_ENDDRAG_ORIGIN_RECT" val="789*330"/>
  <p:tag name="TABLE_ENDDRAG_RECT" val="77*119*789*330"/>
</p:tagLst>
</file>

<file path=ppt/tags/tag83.xml><?xml version="1.0" encoding="utf-8"?>
<p:tagLst xmlns:p="http://schemas.openxmlformats.org/presentationml/2006/main">
  <p:tag name="TABLE_ENDDRAG_ORIGIN_RECT" val="789*330"/>
  <p:tag name="TABLE_ENDDRAG_RECT" val="77*119*789*330"/>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20131</Words>
  <Application>WPS 演示</Application>
  <PresentationFormat>宽屏</PresentationFormat>
  <Paragraphs>2243</Paragraphs>
  <Slides>74</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49</vt:i4>
      </vt:variant>
      <vt:variant>
        <vt:lpstr>幻灯片标题</vt:lpstr>
      </vt:variant>
      <vt:variant>
        <vt:i4>74</vt:i4>
      </vt:variant>
    </vt:vector>
  </HeadingPairs>
  <TitlesOfParts>
    <vt:vector size="134" baseType="lpstr">
      <vt:lpstr>Arial</vt:lpstr>
      <vt:lpstr>宋体</vt:lpstr>
      <vt:lpstr>Wingdings</vt:lpstr>
      <vt:lpstr>微软雅黑</vt:lpstr>
      <vt:lpstr>Wingdings</vt:lpstr>
      <vt:lpstr>黑体</vt:lpstr>
      <vt:lpstr>Arial Unicode MS</vt:lpstr>
      <vt:lpstr>Calibri</vt:lpstr>
      <vt:lpstr>Times New Roman</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第9章：视觉SLAM系统 </vt:lpstr>
      <vt:lpstr>本书内容安排</vt:lpstr>
      <vt:lpstr>为什么需要视觉SLAM？</vt:lpstr>
      <vt:lpstr>为什么需要视觉SLAM？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内容概要</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9.1 ORB-SLAM2算法</vt:lpstr>
      <vt:lpstr>内容概要</vt:lpstr>
      <vt:lpstr>9.2 LSD-SLAM算法</vt:lpstr>
      <vt:lpstr>9.2 LSD-SLAM算法</vt:lpstr>
      <vt:lpstr>9.2 LSD-SLAM算法</vt:lpstr>
      <vt:lpstr>9.2 LSD-SLAM算法</vt:lpstr>
      <vt:lpstr>9.2 LSD-SLAM算法</vt:lpstr>
      <vt:lpstr>9.2 LSD-SLAM算法</vt:lpstr>
      <vt:lpstr>9.2 LSD-SLAM算法</vt:lpstr>
      <vt:lpstr>9.2 LSD-SLAM算法</vt:lpstr>
      <vt:lpstr>内容概要</vt:lpstr>
      <vt:lpstr>9.3 SVO算法</vt:lpstr>
      <vt:lpstr>9.3 SVO算法</vt:lpstr>
      <vt:lpstr>9.3 SVO算法</vt:lpstr>
      <vt:lpstr>9.3 SVO算法</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1854</cp:revision>
  <dcterms:created xsi:type="dcterms:W3CDTF">2019-06-19T02:08:00Z</dcterms:created>
  <dcterms:modified xsi:type="dcterms:W3CDTF">2024-09-03T23:17:39Z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666800C72B1842E3919A710CF4E6926B</vt:lpwstr>
  </property>
</Properties>
</file>